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441" r:id="rId2"/>
    <p:sldId id="448" r:id="rId3"/>
    <p:sldId id="467" r:id="rId4"/>
    <p:sldId id="476" r:id="rId5"/>
    <p:sldId id="469" r:id="rId6"/>
    <p:sldId id="470" r:id="rId7"/>
    <p:sldId id="450" r:id="rId8"/>
    <p:sldId id="471" r:id="rId9"/>
    <p:sldId id="472" r:id="rId10"/>
    <p:sldId id="479" r:id="rId11"/>
    <p:sldId id="473" r:id="rId12"/>
    <p:sldId id="480" r:id="rId13"/>
    <p:sldId id="481" r:id="rId14"/>
    <p:sldId id="482" r:id="rId15"/>
    <p:sldId id="478" r:id="rId16"/>
    <p:sldId id="475" r:id="rId17"/>
    <p:sldId id="458" r:id="rId18"/>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5DA2"/>
    <a:srgbClr val="004F8A"/>
    <a:srgbClr val="0000FF"/>
    <a:srgbClr val="FFCC00"/>
    <a:srgbClr val="FFFF99"/>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7679" autoAdjust="0"/>
  </p:normalViewPr>
  <p:slideViewPr>
    <p:cSldViewPr>
      <p:cViewPr varScale="1">
        <p:scale>
          <a:sx n="72" d="100"/>
          <a:sy n="72" d="100"/>
        </p:scale>
        <p:origin x="16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330" cy="7633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806" tIns="45903" rIns="91806" bIns="45903" rtlCol="0"/>
          <a:lstStyle>
            <a:lvl1pPr algn="l" eaLnBrk="0" hangingPunct="0">
              <a:defRPr sz="1200">
                <a:latin typeface="Arial" charset="0"/>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806" tIns="45903" rIns="91806" bIns="45903" rtlCol="0"/>
          <a:lstStyle>
            <a:lvl1pPr algn="r" eaLnBrk="0" hangingPunct="0">
              <a:defRPr sz="1200">
                <a:latin typeface="Arial" charset="0"/>
                <a:cs typeface="+mn-cs"/>
              </a:defRPr>
            </a:lvl1pPr>
          </a:lstStyle>
          <a:p>
            <a:pPr>
              <a:defRPr/>
            </a:pPr>
            <a:fld id="{BF79A26D-A666-462D-9C3E-9F129D83869F}" type="datetimeFigureOut">
              <a:rPr lang="ru-RU"/>
              <a:pPr>
                <a:defRPr/>
              </a:pPr>
              <a:t>14.07.2021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06" tIns="45903" rIns="91806" bIns="45903" rtlCol="0" anchor="ctr"/>
          <a:lstStyle/>
          <a:p>
            <a:pPr lvl="0"/>
            <a:endParaRPr lang="ru-RU" noProof="0"/>
          </a:p>
        </p:txBody>
      </p:sp>
      <p:sp>
        <p:nvSpPr>
          <p:cNvPr id="5" name="Заметки 4"/>
          <p:cNvSpPr>
            <a:spLocks noGrp="1"/>
          </p:cNvSpPr>
          <p:nvPr>
            <p:ph type="body" sz="quarter" idx="3"/>
          </p:nvPr>
        </p:nvSpPr>
        <p:spPr>
          <a:xfrm>
            <a:off x="679450" y="4714875"/>
            <a:ext cx="5438775" cy="4468813"/>
          </a:xfrm>
          <a:prstGeom prst="rect">
            <a:avLst/>
          </a:prstGeom>
        </p:spPr>
        <p:txBody>
          <a:bodyPr vert="horz" lIns="91806" tIns="45903" rIns="91806" bIns="45903"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806" tIns="45903" rIns="91806" bIns="45903" rtlCol="0" anchor="b"/>
          <a:lstStyle>
            <a:lvl1pPr algn="l" eaLnBrk="0" hangingPunct="0">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wrap="square" lIns="91806" tIns="45903" rIns="91806" bIns="45903" numCol="1" anchor="b" anchorCtr="0" compatLnSpc="1">
            <a:prstTxWarp prst="textNoShape">
              <a:avLst/>
            </a:prstTxWarp>
          </a:bodyPr>
          <a:lstStyle>
            <a:lvl1pPr algn="r" eaLnBrk="0" hangingPunct="0">
              <a:defRPr sz="1200"/>
            </a:lvl1pPr>
          </a:lstStyle>
          <a:p>
            <a:pPr>
              <a:defRPr/>
            </a:pPr>
            <a:fld id="{BC82BFAF-4D86-4AEB-A162-12498E0DBC5F}" type="slidenum">
              <a:rPr lang="ru-RU" altLang="en-US"/>
              <a:pPr>
                <a:defRPr/>
              </a:pPr>
              <a:t>‹#›</a:t>
            </a:fld>
            <a:endParaRPr lang="ru-RU" altLang="en-US"/>
          </a:p>
        </p:txBody>
      </p:sp>
    </p:spTree>
    <p:extLst>
      <p:ext uri="{BB962C8B-B14F-4D97-AF65-F5344CB8AC3E}">
        <p14:creationId xmlns:p14="http://schemas.microsoft.com/office/powerpoint/2010/main" val="3354774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wrap="square" numCol="1" anchor="t" anchorCtr="0" compatLnSpc="1">
            <a:prstTxWarp prst="textNoShape">
              <a:avLst/>
            </a:prstTxWarp>
          </a:bodyPr>
          <a:lstStyle/>
          <a:p>
            <a:endParaRPr lang="ru-RU" dirty="0"/>
          </a:p>
        </p:txBody>
      </p:sp>
      <p:sp>
        <p:nvSpPr>
          <p:cNvPr id="15363" name="Номер слайда 3"/>
          <p:cNvSpPr>
            <a:spLocks noGrp="1"/>
          </p:cNvSpPr>
          <p:nvPr>
            <p:ph type="sldNum" sz="quarter" idx="5"/>
          </p:nvPr>
        </p:nvSpPr>
        <p:spPr bwMode="auto">
          <a:noFill/>
          <a:ln>
            <a:miter lim="800000"/>
            <a:headEnd/>
            <a:tailEnd/>
          </a:ln>
        </p:spPr>
        <p:txBody>
          <a:bodyPr/>
          <a:lstStyle/>
          <a:p>
            <a:fld id="{BC42573A-C60C-4E08-86EB-A388E7BD68AA}" type="slidenum">
              <a:rPr lang="ru-RU" altLang="en-US" smtClean="0"/>
              <a:pPr/>
              <a:t>1</a:t>
            </a:fld>
            <a:endParaRPr lang="ru-RU" altLang="en-US"/>
          </a:p>
        </p:txBody>
      </p:sp>
    </p:spTree>
    <p:extLst>
      <p:ext uri="{BB962C8B-B14F-4D97-AF65-F5344CB8AC3E}">
        <p14:creationId xmlns:p14="http://schemas.microsoft.com/office/powerpoint/2010/main" val="278496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10</a:t>
            </a:fld>
            <a:endParaRPr lang="ru-RU" altLang="en-US" sz="1200"/>
          </a:p>
        </p:txBody>
      </p:sp>
    </p:spTree>
    <p:extLst>
      <p:ext uri="{BB962C8B-B14F-4D97-AF65-F5344CB8AC3E}">
        <p14:creationId xmlns:p14="http://schemas.microsoft.com/office/powerpoint/2010/main" val="222779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11</a:t>
            </a:fld>
            <a:endParaRPr lang="ru-RU" altLang="en-US" sz="1200"/>
          </a:p>
        </p:txBody>
      </p:sp>
    </p:spTree>
    <p:extLst>
      <p:ext uri="{BB962C8B-B14F-4D97-AF65-F5344CB8AC3E}">
        <p14:creationId xmlns:p14="http://schemas.microsoft.com/office/powerpoint/2010/main" val="224316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12</a:t>
            </a:fld>
            <a:endParaRPr lang="ru-RU" altLang="en-US" sz="1200"/>
          </a:p>
        </p:txBody>
      </p:sp>
    </p:spTree>
    <p:extLst>
      <p:ext uri="{BB962C8B-B14F-4D97-AF65-F5344CB8AC3E}">
        <p14:creationId xmlns:p14="http://schemas.microsoft.com/office/powerpoint/2010/main" val="3561065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13</a:t>
            </a:fld>
            <a:endParaRPr lang="ru-RU" altLang="en-US" sz="1200"/>
          </a:p>
        </p:txBody>
      </p:sp>
    </p:spTree>
    <p:extLst>
      <p:ext uri="{BB962C8B-B14F-4D97-AF65-F5344CB8AC3E}">
        <p14:creationId xmlns:p14="http://schemas.microsoft.com/office/powerpoint/2010/main" val="321411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14</a:t>
            </a:fld>
            <a:endParaRPr lang="ru-RU" altLang="en-US" sz="1200"/>
          </a:p>
        </p:txBody>
      </p:sp>
    </p:spTree>
    <p:extLst>
      <p:ext uri="{BB962C8B-B14F-4D97-AF65-F5344CB8AC3E}">
        <p14:creationId xmlns:p14="http://schemas.microsoft.com/office/powerpoint/2010/main" val="204310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15</a:t>
            </a:fld>
            <a:endParaRPr lang="ru-RU" altLang="en-US" sz="1200"/>
          </a:p>
        </p:txBody>
      </p:sp>
    </p:spTree>
    <p:extLst>
      <p:ext uri="{BB962C8B-B14F-4D97-AF65-F5344CB8AC3E}">
        <p14:creationId xmlns:p14="http://schemas.microsoft.com/office/powerpoint/2010/main" val="1120862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16</a:t>
            </a:fld>
            <a:endParaRPr lang="ru-RU" altLang="en-US" sz="1200"/>
          </a:p>
        </p:txBody>
      </p:sp>
    </p:spTree>
    <p:extLst>
      <p:ext uri="{BB962C8B-B14F-4D97-AF65-F5344CB8AC3E}">
        <p14:creationId xmlns:p14="http://schemas.microsoft.com/office/powerpoint/2010/main" val="228478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indent="0">
              <a:buFont typeface="Arial" pitchFamily="34" charset="0"/>
              <a:buNone/>
            </a:pPr>
            <a:r>
              <a:rPr lang="ru-RU" altLang="ru-RU" sz="1200" b="1" dirty="0">
                <a:solidFill>
                  <a:schemeClr val="accent1">
                    <a:lumMod val="75000"/>
                  </a:schemeClr>
                </a:solidFill>
              </a:rPr>
              <a:t>Стенд   прототипирования   </a:t>
            </a:r>
            <a:r>
              <a:rPr lang="ru-RU" altLang="ru-RU" sz="1200" dirty="0">
                <a:solidFill>
                  <a:schemeClr val="accent1">
                    <a:lumMod val="75000"/>
                  </a:schemeClr>
                </a:solidFill>
              </a:rPr>
              <a:t>существенно   сокращает  затраты  на разработку кабины экипажа ВС, т.к. </a:t>
            </a:r>
            <a:r>
              <a:rPr lang="ru-RU" sz="1200" dirty="0">
                <a:solidFill>
                  <a:schemeClr val="accent1">
                    <a:lumMod val="75000"/>
                  </a:schemeClr>
                </a:solidFill>
              </a:rPr>
              <a:t>позволяет на стадии проектирования в динамике оценить</a:t>
            </a:r>
            <a:r>
              <a:rPr lang="en-US" sz="1200" dirty="0">
                <a:solidFill>
                  <a:schemeClr val="accent1">
                    <a:lumMod val="75000"/>
                  </a:schemeClr>
                </a:solidFill>
              </a:rPr>
              <a:t>:</a:t>
            </a:r>
            <a:endParaRPr lang="ru-RU" sz="1200" dirty="0">
              <a:solidFill>
                <a:schemeClr val="accent1">
                  <a:lumMod val="75000"/>
                </a:schemeClr>
              </a:solidFill>
            </a:endParaRPr>
          </a:p>
          <a:p>
            <a:pPr lvl="1" eaLnBrk="0" hangingPunct="0">
              <a:buFont typeface="Arial" pitchFamily="34" charset="0"/>
              <a:buChar char="•"/>
            </a:pPr>
            <a:r>
              <a:rPr lang="ru-RU" altLang="ru-RU" sz="2800" dirty="0">
                <a:solidFill>
                  <a:schemeClr val="accent1">
                    <a:lumMod val="75000"/>
                  </a:schemeClr>
                </a:solidFill>
                <a:latin typeface="Calibri" pitchFamily="34" charset="0"/>
              </a:rPr>
              <a:t>Форматы (кадры) системы экранной индикации </a:t>
            </a:r>
          </a:p>
          <a:p>
            <a:pPr lvl="1" eaLnBrk="0" hangingPunct="0">
              <a:buFont typeface="Arial" pitchFamily="34" charset="0"/>
              <a:buChar char="•"/>
            </a:pPr>
            <a:r>
              <a:rPr lang="ru-RU" altLang="ru-RU" sz="2800" dirty="0">
                <a:solidFill>
                  <a:schemeClr val="accent1">
                    <a:lumMod val="75000"/>
                  </a:schemeClr>
                </a:solidFill>
                <a:latin typeface="Calibri" pitchFamily="34" charset="0"/>
              </a:rPr>
              <a:t> Логику и внешний вид пультов и органов управления </a:t>
            </a:r>
          </a:p>
          <a:p>
            <a:pPr lvl="1" eaLnBrk="0" hangingPunct="0">
              <a:buFont typeface="Arial" pitchFamily="34" charset="0"/>
              <a:buChar char="•"/>
            </a:pPr>
            <a:r>
              <a:rPr lang="ru-RU" altLang="ru-RU" sz="2800" dirty="0">
                <a:solidFill>
                  <a:schemeClr val="accent1">
                    <a:lumMod val="75000"/>
                  </a:schemeClr>
                </a:solidFill>
                <a:latin typeface="Calibri" pitchFamily="34" charset="0"/>
              </a:rPr>
              <a:t> Систему предупреждения экипажа</a:t>
            </a:r>
            <a:endParaRPr lang="en-US" altLang="ru-RU" sz="2800" dirty="0">
              <a:solidFill>
                <a:schemeClr val="accent1">
                  <a:lumMod val="75000"/>
                </a:schemeClr>
              </a:solidFill>
              <a:latin typeface="Calibri" pitchFamily="34" charset="0"/>
            </a:endParaRPr>
          </a:p>
          <a:p>
            <a:pPr lvl="1" eaLnBrk="0" hangingPunct="0">
              <a:buFont typeface="Arial" pitchFamily="34" charset="0"/>
              <a:buChar char="•"/>
            </a:pPr>
            <a:r>
              <a:rPr lang="ru-RU" altLang="ru-RU" sz="2800" dirty="0">
                <a:solidFill>
                  <a:schemeClr val="accent1">
                    <a:lumMod val="75000"/>
                  </a:schemeClr>
                </a:solidFill>
                <a:latin typeface="Calibri" pitchFamily="34" charset="0"/>
              </a:rPr>
              <a:t> Логику реконфигурации информации</a:t>
            </a:r>
            <a:endParaRPr lang="en-US" altLang="ru-RU" sz="2800" dirty="0">
              <a:solidFill>
                <a:schemeClr val="accent1">
                  <a:lumMod val="75000"/>
                </a:schemeClr>
              </a:solidFill>
              <a:latin typeface="Calibri" pitchFamily="34" charset="0"/>
            </a:endParaRPr>
          </a:p>
          <a:p>
            <a:pPr marL="0" indent="0">
              <a:buFont typeface="Arial" pitchFamily="34" charset="0"/>
              <a:buNone/>
            </a:pPr>
            <a:endParaRPr lang="ru-RU" sz="1200" dirty="0">
              <a:solidFill>
                <a:schemeClr val="accent1">
                  <a:lumMod val="75000"/>
                </a:schemeClr>
              </a:solidFill>
            </a:endParaRPr>
          </a:p>
        </p:txBody>
      </p:sp>
      <p:sp>
        <p:nvSpPr>
          <p:cNvPr id="4" name="Номер слайда 3"/>
          <p:cNvSpPr>
            <a:spLocks noGrp="1"/>
          </p:cNvSpPr>
          <p:nvPr>
            <p:ph type="sldNum" sz="quarter" idx="10"/>
          </p:nvPr>
        </p:nvSpPr>
        <p:spPr/>
        <p:txBody>
          <a:bodyPr/>
          <a:lstStyle/>
          <a:p>
            <a:pPr>
              <a:defRPr/>
            </a:pPr>
            <a:fld id="{BC82BFAF-4D86-4AEB-A162-12498E0DBC5F}" type="slidenum">
              <a:rPr lang="ru-RU" altLang="en-US" smtClean="0"/>
              <a:pPr>
                <a:defRPr/>
              </a:pPr>
              <a:t>17</a:t>
            </a:fld>
            <a:endParaRPr lang="ru-RU" altLang="en-US"/>
          </a:p>
        </p:txBody>
      </p:sp>
    </p:spTree>
    <p:extLst>
      <p:ext uri="{BB962C8B-B14F-4D97-AF65-F5344CB8AC3E}">
        <p14:creationId xmlns:p14="http://schemas.microsoft.com/office/powerpoint/2010/main" val="191284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ru-RU" b="1" dirty="0"/>
              <a:t>Для решения задач</a:t>
            </a:r>
            <a:r>
              <a:rPr lang="ru-RU" b="1" baseline="0" dirty="0"/>
              <a:t> </a:t>
            </a:r>
            <a:r>
              <a:rPr lang="ru-RU" b="1" dirty="0"/>
              <a:t>оценки </a:t>
            </a:r>
            <a:r>
              <a:rPr lang="ru-RU" sz="1200" b="1" dirty="0"/>
              <a:t>человеко-машинного интерфейса информационно-управляющего поля кабины экипажа </a:t>
            </a:r>
            <a:r>
              <a:rPr lang="ru-RU" b="1" dirty="0"/>
              <a:t>был разработан инструмент – универсальный стенд прототипирования.</a:t>
            </a:r>
          </a:p>
          <a:p>
            <a:r>
              <a:rPr lang="ru-RU" b="1" dirty="0"/>
              <a:t>Следуя пословице лучше один раз увидеть, чем сто раз услышать предлагаю посмотреть небольшое кино.</a:t>
            </a:r>
          </a:p>
        </p:txBody>
      </p:sp>
    </p:spTree>
    <p:extLst>
      <p:ext uri="{BB962C8B-B14F-4D97-AF65-F5344CB8AC3E}">
        <p14:creationId xmlns:p14="http://schemas.microsoft.com/office/powerpoint/2010/main" val="220269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ru-RU" b="1" dirty="0"/>
              <a:t>Для решения задач</a:t>
            </a:r>
            <a:r>
              <a:rPr lang="ru-RU" b="1" baseline="0" dirty="0"/>
              <a:t> </a:t>
            </a:r>
            <a:r>
              <a:rPr lang="ru-RU" b="1" dirty="0"/>
              <a:t>оценки </a:t>
            </a:r>
            <a:r>
              <a:rPr lang="ru-RU" sz="1200" b="1" dirty="0"/>
              <a:t>человеко-машинного интерфейса информационно-управляющего поля кабины экипажа </a:t>
            </a:r>
            <a:r>
              <a:rPr lang="ru-RU" b="1" dirty="0"/>
              <a:t>был разработан инструмент – универсальный стенд прототипирования.</a:t>
            </a:r>
          </a:p>
          <a:p>
            <a:r>
              <a:rPr lang="ru-RU" b="1" dirty="0"/>
              <a:t>Следуя пословице лучше один раз увидеть, чем сто раз услышать предлагаю посмотреть небольшое кино.</a:t>
            </a:r>
          </a:p>
        </p:txBody>
      </p:sp>
    </p:spTree>
    <p:extLst>
      <p:ext uri="{BB962C8B-B14F-4D97-AF65-F5344CB8AC3E}">
        <p14:creationId xmlns:p14="http://schemas.microsoft.com/office/powerpoint/2010/main" val="26024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ru-RU" b="1" dirty="0"/>
              <a:t>Для решения задач</a:t>
            </a:r>
            <a:r>
              <a:rPr lang="ru-RU" b="1" baseline="0" dirty="0"/>
              <a:t> </a:t>
            </a:r>
            <a:r>
              <a:rPr lang="ru-RU" b="1" dirty="0"/>
              <a:t>оценки </a:t>
            </a:r>
            <a:r>
              <a:rPr lang="ru-RU" sz="1200" b="1" dirty="0"/>
              <a:t>человеко-машинного интерфейса информационно-управляющего поля кабины экипажа </a:t>
            </a:r>
            <a:r>
              <a:rPr lang="ru-RU" b="1" dirty="0"/>
              <a:t>был разработан инструмент – универсальный стенд прототипирования.</a:t>
            </a:r>
          </a:p>
          <a:p>
            <a:r>
              <a:rPr lang="ru-RU" b="1" dirty="0"/>
              <a:t>Следуя пословице лучше один раз увидеть, чем сто раз услышать предлагаю посмотреть небольшое кино.</a:t>
            </a:r>
          </a:p>
        </p:txBody>
      </p:sp>
    </p:spTree>
    <p:extLst>
      <p:ext uri="{BB962C8B-B14F-4D97-AF65-F5344CB8AC3E}">
        <p14:creationId xmlns:p14="http://schemas.microsoft.com/office/powerpoint/2010/main" val="180698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ru-RU" b="1" dirty="0"/>
              <a:t>Для решения задач</a:t>
            </a:r>
            <a:r>
              <a:rPr lang="ru-RU" b="1" baseline="0" dirty="0"/>
              <a:t> </a:t>
            </a:r>
            <a:r>
              <a:rPr lang="ru-RU" b="1" dirty="0"/>
              <a:t>оценки </a:t>
            </a:r>
            <a:r>
              <a:rPr lang="ru-RU" sz="1200" b="1" dirty="0"/>
              <a:t>человеко-машинного интерфейса информационно-управляющего поля кабины экипажа </a:t>
            </a:r>
            <a:r>
              <a:rPr lang="ru-RU" b="1" dirty="0"/>
              <a:t>был разработан инструмент – универсальный стенд прототипирования.</a:t>
            </a:r>
          </a:p>
          <a:p>
            <a:r>
              <a:rPr lang="ru-RU" b="1" dirty="0"/>
              <a:t>Следуя пословице лучше один раз увидеть, чем сто раз услышать предлагаю посмотреть небольшое кино.</a:t>
            </a:r>
          </a:p>
        </p:txBody>
      </p:sp>
    </p:spTree>
    <p:extLst>
      <p:ext uri="{BB962C8B-B14F-4D97-AF65-F5344CB8AC3E}">
        <p14:creationId xmlns:p14="http://schemas.microsoft.com/office/powerpoint/2010/main" val="243808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ru-RU" b="1" dirty="0"/>
              <a:t>Для решения задач</a:t>
            </a:r>
            <a:r>
              <a:rPr lang="ru-RU" b="1" baseline="0" dirty="0"/>
              <a:t> </a:t>
            </a:r>
            <a:r>
              <a:rPr lang="ru-RU" b="1" dirty="0"/>
              <a:t>оценки </a:t>
            </a:r>
            <a:r>
              <a:rPr lang="ru-RU" sz="1200" b="1" dirty="0"/>
              <a:t>человеко-машинного интерфейса информационно-управляющего поля кабины экипажа </a:t>
            </a:r>
            <a:r>
              <a:rPr lang="ru-RU" b="1" dirty="0"/>
              <a:t>был разработан инструмент – универсальный стенд прототипирования.</a:t>
            </a:r>
          </a:p>
          <a:p>
            <a:r>
              <a:rPr lang="ru-RU" b="1" dirty="0"/>
              <a:t>Следуя пословице лучше один раз увидеть, чем сто раз услышать предлагаю посмотреть небольшое кино.</a:t>
            </a:r>
          </a:p>
        </p:txBody>
      </p:sp>
    </p:spTree>
    <p:extLst>
      <p:ext uri="{BB962C8B-B14F-4D97-AF65-F5344CB8AC3E}">
        <p14:creationId xmlns:p14="http://schemas.microsoft.com/office/powerpoint/2010/main" val="73068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7</a:t>
            </a:fld>
            <a:endParaRPr lang="ru-RU" altLang="en-US" sz="1200"/>
          </a:p>
        </p:txBody>
      </p:sp>
    </p:spTree>
    <p:extLst>
      <p:ext uri="{BB962C8B-B14F-4D97-AF65-F5344CB8AC3E}">
        <p14:creationId xmlns:p14="http://schemas.microsoft.com/office/powerpoint/2010/main" val="313604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8</a:t>
            </a:fld>
            <a:endParaRPr lang="ru-RU" altLang="en-US" sz="1200"/>
          </a:p>
        </p:txBody>
      </p:sp>
    </p:spTree>
    <p:extLst>
      <p:ext uri="{BB962C8B-B14F-4D97-AF65-F5344CB8AC3E}">
        <p14:creationId xmlns:p14="http://schemas.microsoft.com/office/powerpoint/2010/main" val="347330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lgn="l"/>
            <a:r>
              <a:rPr lang="ru-RU" sz="1600" dirty="0">
                <a:solidFill>
                  <a:srgbClr val="005DA2"/>
                </a:solidFill>
                <a:latin typeface="Calibri" pitchFamily="34" charset="0"/>
              </a:rPr>
              <a:t>Подход к совершенствованию ЧМИ на примере</a:t>
            </a:r>
            <a:r>
              <a:rPr lang="ru-RU" sz="1600" baseline="0" dirty="0">
                <a:solidFill>
                  <a:srgbClr val="005DA2"/>
                </a:solidFill>
                <a:latin typeface="Calibri" pitchFamily="34" charset="0"/>
              </a:rPr>
              <a:t> индикации на лобовом стекле</a:t>
            </a:r>
          </a:p>
          <a:p>
            <a:pPr algn="l"/>
            <a:r>
              <a:rPr lang="ru-RU" sz="1600" baseline="0" dirty="0">
                <a:solidFill>
                  <a:srgbClr val="005DA2"/>
                </a:solidFill>
                <a:latin typeface="Calibri" pitchFamily="34" charset="0"/>
              </a:rPr>
              <a:t>Четыре критерия: </a:t>
            </a:r>
          </a:p>
          <a:p>
            <a:pPr marL="342900" indent="-342900" eaLnBrk="0" hangingPunct="0">
              <a:buFont typeface="Calibri" pitchFamily="34" charset="0"/>
              <a:buAutoNum type="arabicPeriod"/>
            </a:pPr>
            <a:r>
              <a:rPr lang="ru-RU" sz="2000" b="1" dirty="0">
                <a:solidFill>
                  <a:schemeClr val="accent1">
                    <a:lumMod val="75000"/>
                  </a:schemeClr>
                </a:solidFill>
              </a:rPr>
              <a:t>Что </a:t>
            </a:r>
            <a:r>
              <a:rPr lang="ru-RU" sz="1600" b="1" dirty="0">
                <a:solidFill>
                  <a:schemeClr val="accent1">
                    <a:lumMod val="75000"/>
                  </a:schemeClr>
                </a:solidFill>
              </a:rPr>
              <a:t>(символы, шкалы, тексты)</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Где </a:t>
            </a:r>
            <a:r>
              <a:rPr lang="ru-RU" sz="1600" b="1" dirty="0">
                <a:solidFill>
                  <a:schemeClr val="accent1">
                    <a:lumMod val="75000"/>
                  </a:schemeClr>
                </a:solidFill>
              </a:rPr>
              <a:t>(область экрана, пульта)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Когда </a:t>
            </a:r>
            <a:r>
              <a:rPr lang="ru-RU" sz="1600" b="1" dirty="0">
                <a:solidFill>
                  <a:schemeClr val="accent1">
                    <a:lumMod val="75000"/>
                  </a:schemeClr>
                </a:solidFill>
              </a:rPr>
              <a:t>(фаза полета)</a:t>
            </a:r>
            <a:endParaRPr lang="en-US" sz="1600" b="1" dirty="0">
              <a:solidFill>
                <a:schemeClr val="accent1">
                  <a:lumMod val="75000"/>
                </a:schemeClr>
              </a:solidFill>
            </a:endParaRPr>
          </a:p>
          <a:p>
            <a:pPr marL="342900" indent="-342900" eaLnBrk="0" hangingPunct="0">
              <a:buFont typeface="Calibri" pitchFamily="34" charset="0"/>
              <a:buAutoNum type="arabicPeriod"/>
            </a:pPr>
            <a:r>
              <a:rPr lang="ru-RU" sz="2000" b="1" dirty="0">
                <a:solidFill>
                  <a:schemeClr val="accent1">
                    <a:lumMod val="75000"/>
                  </a:schemeClr>
                </a:solidFill>
              </a:rPr>
              <a:t> Как </a:t>
            </a:r>
            <a:r>
              <a:rPr lang="ru-RU" sz="1600" b="1" dirty="0">
                <a:solidFill>
                  <a:schemeClr val="accent1">
                    <a:lumMod val="75000"/>
                  </a:schemeClr>
                </a:solidFill>
              </a:rPr>
              <a:t>(способ отображения на данной фазе полета)</a:t>
            </a:r>
          </a:p>
        </p:txBody>
      </p:sp>
      <p:sp>
        <p:nvSpPr>
          <p:cNvPr id="51204" name="Номер слайда 3"/>
          <p:cNvSpPr txBox="1">
            <a:spLocks noGrp="1"/>
          </p:cNvSpPr>
          <p:nvPr/>
        </p:nvSpPr>
        <p:spPr bwMode="auto">
          <a:xfrm>
            <a:off x="3849688" y="9429750"/>
            <a:ext cx="2946400" cy="496888"/>
          </a:xfrm>
          <a:prstGeom prst="rect">
            <a:avLst/>
          </a:prstGeom>
          <a:noFill/>
          <a:ln w="9525">
            <a:noFill/>
            <a:miter lim="800000"/>
            <a:headEnd/>
            <a:tailEnd/>
          </a:ln>
        </p:spPr>
        <p:txBody>
          <a:bodyPr lIns="91806" tIns="45903" rIns="91806" bIns="45903" anchor="b"/>
          <a:lstStyle/>
          <a:p>
            <a:pPr algn="r" eaLnBrk="0" hangingPunct="0"/>
            <a:fld id="{86A2679A-0A00-4FC2-BDED-309EDDC149CF}" type="slidenum">
              <a:rPr lang="ru-RU" altLang="en-US" sz="1200"/>
              <a:pPr algn="r" eaLnBrk="0" hangingPunct="0"/>
              <a:t>9</a:t>
            </a:fld>
            <a:endParaRPr lang="ru-RU" altLang="en-US" sz="1200"/>
          </a:p>
        </p:txBody>
      </p:sp>
    </p:spTree>
    <p:extLst>
      <p:ext uri="{BB962C8B-B14F-4D97-AF65-F5344CB8AC3E}">
        <p14:creationId xmlns:p14="http://schemas.microsoft.com/office/powerpoint/2010/main" val="244571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de-DE"/>
          </a:p>
        </p:txBody>
      </p:sp>
      <p:sp>
        <p:nvSpPr>
          <p:cNvPr id="5" name="Нижний колонтитул 4"/>
          <p:cNvSpPr>
            <a:spLocks noGrp="1"/>
          </p:cNvSpPr>
          <p:nvPr>
            <p:ph type="ftr" sz="quarter" idx="11"/>
          </p:nvPr>
        </p:nvSpPr>
        <p:spPr/>
        <p:txBody>
          <a:bodyPr/>
          <a:lstStyle>
            <a:lvl1pPr>
              <a:defRPr/>
            </a:lvl1pPr>
          </a:lstStyle>
          <a:p>
            <a:pPr>
              <a:defRPr/>
            </a:pPr>
            <a:endParaRPr lang="de-DE"/>
          </a:p>
        </p:txBody>
      </p:sp>
      <p:sp>
        <p:nvSpPr>
          <p:cNvPr id="6" name="Номер слайда 5"/>
          <p:cNvSpPr>
            <a:spLocks noGrp="1"/>
          </p:cNvSpPr>
          <p:nvPr>
            <p:ph type="sldNum" sz="quarter" idx="12"/>
          </p:nvPr>
        </p:nvSpPr>
        <p:spPr/>
        <p:txBody>
          <a:bodyPr/>
          <a:lstStyle>
            <a:lvl1pPr>
              <a:defRPr/>
            </a:lvl1pPr>
          </a:lstStyle>
          <a:p>
            <a:pPr>
              <a:defRPr/>
            </a:pPr>
            <a:fld id="{A4042FC7-BC1B-445F-80BF-C3499F7C950A}" type="slidenum">
              <a:rPr lang="de-DE" altLang="en-US"/>
              <a:pPr>
                <a:defRPr/>
              </a:pPr>
              <a:t>‹#›</a:t>
            </a:fld>
            <a:endParaRPr lang="de-DE"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de-DE"/>
          </a:p>
        </p:txBody>
      </p:sp>
      <p:sp>
        <p:nvSpPr>
          <p:cNvPr id="5" name="Нижний колонтитул 4"/>
          <p:cNvSpPr>
            <a:spLocks noGrp="1"/>
          </p:cNvSpPr>
          <p:nvPr>
            <p:ph type="ftr" sz="quarter" idx="11"/>
          </p:nvPr>
        </p:nvSpPr>
        <p:spPr/>
        <p:txBody>
          <a:bodyPr/>
          <a:lstStyle>
            <a:lvl1pPr>
              <a:defRPr/>
            </a:lvl1pPr>
          </a:lstStyle>
          <a:p>
            <a:pPr>
              <a:defRPr/>
            </a:pPr>
            <a:endParaRPr lang="de-DE"/>
          </a:p>
        </p:txBody>
      </p:sp>
      <p:sp>
        <p:nvSpPr>
          <p:cNvPr id="6" name="Номер слайда 5"/>
          <p:cNvSpPr>
            <a:spLocks noGrp="1"/>
          </p:cNvSpPr>
          <p:nvPr>
            <p:ph type="sldNum" sz="quarter" idx="12"/>
          </p:nvPr>
        </p:nvSpPr>
        <p:spPr/>
        <p:txBody>
          <a:bodyPr/>
          <a:lstStyle>
            <a:lvl1pPr>
              <a:defRPr/>
            </a:lvl1pPr>
          </a:lstStyle>
          <a:p>
            <a:pPr>
              <a:defRPr/>
            </a:pPr>
            <a:fld id="{D1760D71-E712-4124-AF79-50D15B97653A}" type="slidenum">
              <a:rPr lang="de-DE" altLang="en-US"/>
              <a:pPr>
                <a:defRPr/>
              </a:pPr>
              <a:t>‹#›</a:t>
            </a:fld>
            <a:endParaRPr lang="de-DE"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de-DE"/>
          </a:p>
        </p:txBody>
      </p:sp>
      <p:sp>
        <p:nvSpPr>
          <p:cNvPr id="5" name="Нижний колонтитул 4"/>
          <p:cNvSpPr>
            <a:spLocks noGrp="1"/>
          </p:cNvSpPr>
          <p:nvPr>
            <p:ph type="ftr" sz="quarter" idx="11"/>
          </p:nvPr>
        </p:nvSpPr>
        <p:spPr/>
        <p:txBody>
          <a:bodyPr/>
          <a:lstStyle>
            <a:lvl1pPr>
              <a:defRPr/>
            </a:lvl1pPr>
          </a:lstStyle>
          <a:p>
            <a:pPr>
              <a:defRPr/>
            </a:pPr>
            <a:endParaRPr lang="de-DE"/>
          </a:p>
        </p:txBody>
      </p:sp>
      <p:sp>
        <p:nvSpPr>
          <p:cNvPr id="6" name="Номер слайда 5"/>
          <p:cNvSpPr>
            <a:spLocks noGrp="1"/>
          </p:cNvSpPr>
          <p:nvPr>
            <p:ph type="sldNum" sz="quarter" idx="12"/>
          </p:nvPr>
        </p:nvSpPr>
        <p:spPr/>
        <p:txBody>
          <a:bodyPr/>
          <a:lstStyle>
            <a:lvl1pPr>
              <a:defRPr/>
            </a:lvl1pPr>
          </a:lstStyle>
          <a:p>
            <a:pPr>
              <a:defRPr/>
            </a:pPr>
            <a:fld id="{67D11DFB-D9EB-4286-8F9E-94D5CA7A388F}" type="slidenum">
              <a:rPr lang="de-DE" altLang="en-US"/>
              <a:pPr>
                <a:defRPr/>
              </a:pPr>
              <a:t>‹#›</a:t>
            </a:fld>
            <a:endParaRPr lang="de-D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de-DE"/>
          </a:p>
        </p:txBody>
      </p:sp>
      <p:sp>
        <p:nvSpPr>
          <p:cNvPr id="5" name="Нижний колонтитул 4"/>
          <p:cNvSpPr>
            <a:spLocks noGrp="1"/>
          </p:cNvSpPr>
          <p:nvPr>
            <p:ph type="ftr" sz="quarter" idx="11"/>
          </p:nvPr>
        </p:nvSpPr>
        <p:spPr/>
        <p:txBody>
          <a:bodyPr/>
          <a:lstStyle>
            <a:lvl1pPr>
              <a:defRPr/>
            </a:lvl1pPr>
          </a:lstStyle>
          <a:p>
            <a:pPr>
              <a:defRPr/>
            </a:pPr>
            <a:endParaRPr lang="de-DE"/>
          </a:p>
        </p:txBody>
      </p:sp>
      <p:sp>
        <p:nvSpPr>
          <p:cNvPr id="6" name="Номер слайда 5"/>
          <p:cNvSpPr>
            <a:spLocks noGrp="1"/>
          </p:cNvSpPr>
          <p:nvPr>
            <p:ph type="sldNum" sz="quarter" idx="12"/>
          </p:nvPr>
        </p:nvSpPr>
        <p:spPr/>
        <p:txBody>
          <a:bodyPr/>
          <a:lstStyle>
            <a:lvl1pPr>
              <a:defRPr/>
            </a:lvl1pPr>
          </a:lstStyle>
          <a:p>
            <a:pPr>
              <a:defRPr/>
            </a:pPr>
            <a:fld id="{8EC74990-A333-4BA5-81F5-9CE99413A638}" type="slidenum">
              <a:rPr lang="de-DE" altLang="en-US"/>
              <a:pPr>
                <a:defRPr/>
              </a:pPr>
              <a:t>‹#›</a:t>
            </a:fld>
            <a:endParaRPr lang="de-D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de-DE"/>
          </a:p>
        </p:txBody>
      </p:sp>
      <p:sp>
        <p:nvSpPr>
          <p:cNvPr id="5" name="Нижний колонтитул 4"/>
          <p:cNvSpPr>
            <a:spLocks noGrp="1"/>
          </p:cNvSpPr>
          <p:nvPr>
            <p:ph type="ftr" sz="quarter" idx="11"/>
          </p:nvPr>
        </p:nvSpPr>
        <p:spPr/>
        <p:txBody>
          <a:bodyPr/>
          <a:lstStyle>
            <a:lvl1pPr>
              <a:defRPr/>
            </a:lvl1pPr>
          </a:lstStyle>
          <a:p>
            <a:pPr>
              <a:defRPr/>
            </a:pPr>
            <a:endParaRPr lang="de-DE"/>
          </a:p>
        </p:txBody>
      </p:sp>
      <p:sp>
        <p:nvSpPr>
          <p:cNvPr id="6" name="Номер слайда 5"/>
          <p:cNvSpPr>
            <a:spLocks noGrp="1"/>
          </p:cNvSpPr>
          <p:nvPr>
            <p:ph type="sldNum" sz="quarter" idx="12"/>
          </p:nvPr>
        </p:nvSpPr>
        <p:spPr/>
        <p:txBody>
          <a:bodyPr/>
          <a:lstStyle>
            <a:lvl1pPr>
              <a:defRPr/>
            </a:lvl1pPr>
          </a:lstStyle>
          <a:p>
            <a:pPr>
              <a:defRPr/>
            </a:pPr>
            <a:fld id="{F0CA9A23-E1C2-44EA-B44E-A7E4A7C23F02}" type="slidenum">
              <a:rPr lang="de-DE" altLang="en-US"/>
              <a:pPr>
                <a:defRPr/>
              </a:pPr>
              <a:t>‹#›</a:t>
            </a:fld>
            <a:endParaRPr lang="de-DE"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de-DE"/>
          </a:p>
        </p:txBody>
      </p:sp>
      <p:sp>
        <p:nvSpPr>
          <p:cNvPr id="6" name="Нижний колонтитул 4"/>
          <p:cNvSpPr>
            <a:spLocks noGrp="1"/>
          </p:cNvSpPr>
          <p:nvPr>
            <p:ph type="ftr" sz="quarter" idx="11"/>
          </p:nvPr>
        </p:nvSpPr>
        <p:spPr/>
        <p:txBody>
          <a:bodyPr/>
          <a:lstStyle>
            <a:lvl1pPr>
              <a:defRPr/>
            </a:lvl1pPr>
          </a:lstStyle>
          <a:p>
            <a:pPr>
              <a:defRPr/>
            </a:pPr>
            <a:endParaRPr lang="de-DE"/>
          </a:p>
        </p:txBody>
      </p:sp>
      <p:sp>
        <p:nvSpPr>
          <p:cNvPr id="7" name="Номер слайда 5"/>
          <p:cNvSpPr>
            <a:spLocks noGrp="1"/>
          </p:cNvSpPr>
          <p:nvPr>
            <p:ph type="sldNum" sz="quarter" idx="12"/>
          </p:nvPr>
        </p:nvSpPr>
        <p:spPr/>
        <p:txBody>
          <a:bodyPr/>
          <a:lstStyle>
            <a:lvl1pPr>
              <a:defRPr/>
            </a:lvl1pPr>
          </a:lstStyle>
          <a:p>
            <a:pPr>
              <a:defRPr/>
            </a:pPr>
            <a:fld id="{38B756B8-8B01-4750-BF8B-D612C0C0F866}" type="slidenum">
              <a:rPr lang="de-DE" altLang="en-US"/>
              <a:pPr>
                <a:defRPr/>
              </a:pPr>
              <a:t>‹#›</a:t>
            </a:fld>
            <a:endParaRPr lang="de-DE"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de-DE"/>
          </a:p>
        </p:txBody>
      </p:sp>
      <p:sp>
        <p:nvSpPr>
          <p:cNvPr id="8" name="Нижний колонтитул 4"/>
          <p:cNvSpPr>
            <a:spLocks noGrp="1"/>
          </p:cNvSpPr>
          <p:nvPr>
            <p:ph type="ftr" sz="quarter" idx="11"/>
          </p:nvPr>
        </p:nvSpPr>
        <p:spPr/>
        <p:txBody>
          <a:bodyPr/>
          <a:lstStyle>
            <a:lvl1pPr>
              <a:defRPr/>
            </a:lvl1pPr>
          </a:lstStyle>
          <a:p>
            <a:pPr>
              <a:defRPr/>
            </a:pPr>
            <a:endParaRPr lang="de-DE"/>
          </a:p>
        </p:txBody>
      </p:sp>
      <p:sp>
        <p:nvSpPr>
          <p:cNvPr id="9" name="Номер слайда 5"/>
          <p:cNvSpPr>
            <a:spLocks noGrp="1"/>
          </p:cNvSpPr>
          <p:nvPr>
            <p:ph type="sldNum" sz="quarter" idx="12"/>
          </p:nvPr>
        </p:nvSpPr>
        <p:spPr/>
        <p:txBody>
          <a:bodyPr/>
          <a:lstStyle>
            <a:lvl1pPr>
              <a:defRPr/>
            </a:lvl1pPr>
          </a:lstStyle>
          <a:p>
            <a:pPr>
              <a:defRPr/>
            </a:pPr>
            <a:fld id="{1E68E7E8-3778-4058-B6F2-D717BE4465B6}" type="slidenum">
              <a:rPr lang="de-DE" altLang="en-US"/>
              <a:pPr>
                <a:defRPr/>
              </a:pPr>
              <a:t>‹#›</a:t>
            </a:fld>
            <a:endParaRPr lang="de-D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de-DE"/>
          </a:p>
        </p:txBody>
      </p:sp>
      <p:sp>
        <p:nvSpPr>
          <p:cNvPr id="4" name="Нижний колонтитул 4"/>
          <p:cNvSpPr>
            <a:spLocks noGrp="1"/>
          </p:cNvSpPr>
          <p:nvPr>
            <p:ph type="ftr" sz="quarter" idx="11"/>
          </p:nvPr>
        </p:nvSpPr>
        <p:spPr/>
        <p:txBody>
          <a:bodyPr/>
          <a:lstStyle>
            <a:lvl1pPr>
              <a:defRPr/>
            </a:lvl1pPr>
          </a:lstStyle>
          <a:p>
            <a:pPr>
              <a:defRPr/>
            </a:pPr>
            <a:endParaRPr lang="de-DE"/>
          </a:p>
        </p:txBody>
      </p:sp>
      <p:sp>
        <p:nvSpPr>
          <p:cNvPr id="5" name="Номер слайда 5"/>
          <p:cNvSpPr>
            <a:spLocks noGrp="1"/>
          </p:cNvSpPr>
          <p:nvPr>
            <p:ph type="sldNum" sz="quarter" idx="12"/>
          </p:nvPr>
        </p:nvSpPr>
        <p:spPr/>
        <p:txBody>
          <a:bodyPr/>
          <a:lstStyle>
            <a:lvl1pPr>
              <a:defRPr/>
            </a:lvl1pPr>
          </a:lstStyle>
          <a:p>
            <a:pPr>
              <a:defRPr/>
            </a:pPr>
            <a:fld id="{86855005-5137-42B7-A7BC-DC61599FBE2D}" type="slidenum">
              <a:rPr lang="de-DE" altLang="en-US"/>
              <a:pPr>
                <a:defRPr/>
              </a:pPr>
              <a:t>‹#›</a:t>
            </a:fld>
            <a:endParaRPr lang="de-DE"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de-DE"/>
          </a:p>
        </p:txBody>
      </p:sp>
      <p:sp>
        <p:nvSpPr>
          <p:cNvPr id="3" name="Нижний колонтитул 4"/>
          <p:cNvSpPr>
            <a:spLocks noGrp="1"/>
          </p:cNvSpPr>
          <p:nvPr>
            <p:ph type="ftr" sz="quarter" idx="11"/>
          </p:nvPr>
        </p:nvSpPr>
        <p:spPr/>
        <p:txBody>
          <a:bodyPr/>
          <a:lstStyle>
            <a:lvl1pPr>
              <a:defRPr/>
            </a:lvl1pPr>
          </a:lstStyle>
          <a:p>
            <a:pPr>
              <a:defRPr/>
            </a:pPr>
            <a:endParaRPr lang="de-DE"/>
          </a:p>
        </p:txBody>
      </p:sp>
      <p:sp>
        <p:nvSpPr>
          <p:cNvPr id="4" name="Номер слайда 5"/>
          <p:cNvSpPr>
            <a:spLocks noGrp="1"/>
          </p:cNvSpPr>
          <p:nvPr>
            <p:ph type="sldNum" sz="quarter" idx="12"/>
          </p:nvPr>
        </p:nvSpPr>
        <p:spPr/>
        <p:txBody>
          <a:bodyPr/>
          <a:lstStyle>
            <a:lvl1pPr>
              <a:defRPr/>
            </a:lvl1pPr>
          </a:lstStyle>
          <a:p>
            <a:pPr>
              <a:defRPr/>
            </a:pPr>
            <a:fld id="{4B22D607-59A9-4F13-8715-70691E928B17}" type="slidenum">
              <a:rPr lang="de-DE" altLang="en-US"/>
              <a:pPr>
                <a:defRPr/>
              </a:pPr>
              <a:t>‹#›</a:t>
            </a:fld>
            <a:endParaRPr lang="de-DE"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de-DE"/>
          </a:p>
        </p:txBody>
      </p:sp>
      <p:sp>
        <p:nvSpPr>
          <p:cNvPr id="6" name="Нижний колонтитул 4"/>
          <p:cNvSpPr>
            <a:spLocks noGrp="1"/>
          </p:cNvSpPr>
          <p:nvPr>
            <p:ph type="ftr" sz="quarter" idx="11"/>
          </p:nvPr>
        </p:nvSpPr>
        <p:spPr/>
        <p:txBody>
          <a:bodyPr/>
          <a:lstStyle>
            <a:lvl1pPr>
              <a:defRPr/>
            </a:lvl1pPr>
          </a:lstStyle>
          <a:p>
            <a:pPr>
              <a:defRPr/>
            </a:pPr>
            <a:endParaRPr lang="de-DE"/>
          </a:p>
        </p:txBody>
      </p:sp>
      <p:sp>
        <p:nvSpPr>
          <p:cNvPr id="7" name="Номер слайда 5"/>
          <p:cNvSpPr>
            <a:spLocks noGrp="1"/>
          </p:cNvSpPr>
          <p:nvPr>
            <p:ph type="sldNum" sz="quarter" idx="12"/>
          </p:nvPr>
        </p:nvSpPr>
        <p:spPr/>
        <p:txBody>
          <a:bodyPr/>
          <a:lstStyle>
            <a:lvl1pPr>
              <a:defRPr/>
            </a:lvl1pPr>
          </a:lstStyle>
          <a:p>
            <a:pPr>
              <a:defRPr/>
            </a:pPr>
            <a:fld id="{842E5D75-0447-4C9A-B064-6225800B71FE}" type="slidenum">
              <a:rPr lang="de-DE" altLang="en-US"/>
              <a:pPr>
                <a:defRPr/>
              </a:pPr>
              <a:t>‹#›</a:t>
            </a:fld>
            <a:endParaRPr lang="de-DE"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de-DE"/>
          </a:p>
        </p:txBody>
      </p:sp>
      <p:sp>
        <p:nvSpPr>
          <p:cNvPr id="6" name="Нижний колонтитул 4"/>
          <p:cNvSpPr>
            <a:spLocks noGrp="1"/>
          </p:cNvSpPr>
          <p:nvPr>
            <p:ph type="ftr" sz="quarter" idx="11"/>
          </p:nvPr>
        </p:nvSpPr>
        <p:spPr/>
        <p:txBody>
          <a:bodyPr/>
          <a:lstStyle>
            <a:lvl1pPr>
              <a:defRPr/>
            </a:lvl1pPr>
          </a:lstStyle>
          <a:p>
            <a:pPr>
              <a:defRPr/>
            </a:pPr>
            <a:endParaRPr lang="de-DE"/>
          </a:p>
        </p:txBody>
      </p:sp>
      <p:sp>
        <p:nvSpPr>
          <p:cNvPr id="7" name="Номер слайда 5"/>
          <p:cNvSpPr>
            <a:spLocks noGrp="1"/>
          </p:cNvSpPr>
          <p:nvPr>
            <p:ph type="sldNum" sz="quarter" idx="12"/>
          </p:nvPr>
        </p:nvSpPr>
        <p:spPr/>
        <p:txBody>
          <a:bodyPr/>
          <a:lstStyle>
            <a:lvl1pPr>
              <a:defRPr/>
            </a:lvl1pPr>
          </a:lstStyle>
          <a:p>
            <a:pPr>
              <a:defRPr/>
            </a:pPr>
            <a:fld id="{348C24EF-81F8-4B55-83FC-0723727E0846}" type="slidenum">
              <a:rPr lang="de-DE" altLang="en-US"/>
              <a:pPr>
                <a:defRPr/>
              </a:pPr>
              <a:t>‹#›</a:t>
            </a:fld>
            <a:endParaRPr lang="de-D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de-DE"/>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de-DE"/>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4EB2DE15-41E3-4E10-94ED-AE88205D4002}"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61822CF2-6D43-4AC1-A4CF-98A30DEE334C}" type="slidenum">
              <a:rPr lang="de-DE" altLang="en-US"/>
              <a:pPr>
                <a:defRPr/>
              </a:pPr>
              <a:t>1</a:t>
            </a:fld>
            <a:endParaRPr lang="de-DE" altLang="en-US"/>
          </a:p>
        </p:txBody>
      </p:sp>
      <p:sp>
        <p:nvSpPr>
          <p:cNvPr id="6" name="Google Shape;86;p13"/>
          <p:cNvSpPr txBox="1">
            <a:spLocks/>
          </p:cNvSpPr>
          <p:nvPr/>
        </p:nvSpPr>
        <p:spPr bwMode="auto">
          <a:xfrm>
            <a:off x="679170" y="1215430"/>
            <a:ext cx="7861990" cy="4198150"/>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p>
            <a:pPr lvl="0">
              <a:spcBef>
                <a:spcPts val="0"/>
              </a:spcBef>
              <a:spcAft>
                <a:spcPts val="0"/>
              </a:spcAft>
              <a:defRPr/>
            </a:pPr>
            <a:r>
              <a:rPr lang="en-US" sz="3600" b="1" dirty="0">
                <a:solidFill>
                  <a:srgbClr val="004B96"/>
                </a:solidFill>
                <a:effectLst>
                  <a:outerShdw blurRad="38100" dist="38100" dir="2700000" algn="tl">
                    <a:srgbClr val="000000">
                      <a:alpha val="43137"/>
                    </a:srgbClr>
                  </a:outerShdw>
                </a:effectLst>
                <a:latin typeface="+mj-lt"/>
                <a:ea typeface="+mj-ea"/>
                <a:cs typeface="+mj-cs"/>
              </a:rPr>
              <a:t>Optimization of the cockpit displays and controls using touch displays</a:t>
            </a:r>
            <a:endParaRPr lang="ru-RU" sz="3600" b="1" dirty="0">
              <a:solidFill>
                <a:srgbClr val="004B96"/>
              </a:solidFill>
              <a:effectLst>
                <a:outerShdw blurRad="38100" dist="38100" dir="2700000" algn="tl">
                  <a:srgbClr val="000000">
                    <a:alpha val="43137"/>
                  </a:srgbClr>
                </a:outerShdw>
              </a:effectLst>
              <a:latin typeface="+mj-lt"/>
              <a:ea typeface="+mj-ea"/>
              <a:cs typeface="+mj-cs"/>
            </a:endParaRPr>
          </a:p>
          <a:p>
            <a:endParaRPr lang="en-US" sz="3600" b="1" dirty="0">
              <a:solidFill>
                <a:srgbClr val="004B96"/>
              </a:solidFill>
              <a:effectLst>
                <a:outerShdw blurRad="38100" dist="38100" dir="2700000" algn="tl">
                  <a:srgbClr val="000000">
                    <a:alpha val="43137"/>
                  </a:srgbClr>
                </a:outerShdw>
              </a:effectLst>
              <a:latin typeface="+mj-lt"/>
              <a:ea typeface="+mj-ea"/>
              <a:cs typeface="+mj-cs"/>
            </a:endParaRPr>
          </a:p>
          <a:p>
            <a:endParaRPr lang="en-US" sz="3600" b="1" dirty="0">
              <a:solidFill>
                <a:srgbClr val="004B96"/>
              </a:solidFill>
              <a:effectLst>
                <a:outerShdw blurRad="38100" dist="38100" dir="2700000" algn="tl">
                  <a:srgbClr val="000000">
                    <a:alpha val="43137"/>
                  </a:srgbClr>
                </a:outerShdw>
              </a:effectLst>
              <a:latin typeface="+mj-lt"/>
              <a:ea typeface="+mj-ea"/>
              <a:cs typeface="+mj-cs"/>
            </a:endParaRPr>
          </a:p>
          <a:p>
            <a:r>
              <a:rPr lang="en-US" sz="3600" dirty="0">
                <a:solidFill>
                  <a:srgbClr val="004B96"/>
                </a:solidFill>
                <a:effectLst>
                  <a:outerShdw blurRad="38100" dist="38100" dir="2700000" algn="tl">
                    <a:srgbClr val="000000">
                      <a:alpha val="43137"/>
                    </a:srgbClr>
                  </a:outerShdw>
                </a:effectLst>
                <a:latin typeface="+mj-lt"/>
                <a:ea typeface="+mj-ea"/>
                <a:cs typeface="+mj-cs"/>
              </a:rPr>
              <a:t>Ivan I Greshnikov, </a:t>
            </a:r>
          </a:p>
          <a:p>
            <a:r>
              <a:rPr lang="en-GB" sz="3600" dirty="0">
                <a:solidFill>
                  <a:srgbClr val="004B96"/>
                </a:solidFill>
                <a:effectLst>
                  <a:outerShdw blurRad="38100" dist="38100" dir="2700000" algn="tl">
                    <a:srgbClr val="000000">
                      <a:alpha val="43137"/>
                    </a:srgbClr>
                  </a:outerShdw>
                </a:effectLst>
                <a:latin typeface="+mj-lt"/>
                <a:ea typeface="+mj-ea"/>
                <a:cs typeface="+mj-cs"/>
              </a:rPr>
              <a:t>Valentin I </a:t>
            </a:r>
            <a:r>
              <a:rPr lang="en-GB" sz="3600" dirty="0" err="1">
                <a:solidFill>
                  <a:srgbClr val="004B96"/>
                </a:solidFill>
                <a:effectLst>
                  <a:outerShdw blurRad="38100" dist="38100" dir="2700000" algn="tl">
                    <a:srgbClr val="000000">
                      <a:alpha val="43137"/>
                    </a:srgbClr>
                  </a:outerShdw>
                </a:effectLst>
                <a:latin typeface="+mj-lt"/>
                <a:ea typeface="+mj-ea"/>
                <a:cs typeface="+mj-cs"/>
              </a:rPr>
              <a:t>Zlatomregev</a:t>
            </a:r>
            <a:r>
              <a:rPr lang="en-GB" sz="3600" dirty="0">
                <a:solidFill>
                  <a:srgbClr val="004B96"/>
                </a:solidFill>
                <a:effectLst>
                  <a:outerShdw blurRad="38100" dist="38100" dir="2700000" algn="tl">
                    <a:srgbClr val="000000">
                      <a:alpha val="43137"/>
                    </a:srgbClr>
                  </a:outerShdw>
                </a:effectLst>
                <a:latin typeface="+mj-lt"/>
                <a:ea typeface="+mj-ea"/>
                <a:cs typeface="+mj-cs"/>
              </a:rPr>
              <a:t>, </a:t>
            </a:r>
          </a:p>
          <a:p>
            <a:r>
              <a:rPr lang="en-US" sz="3600" dirty="0">
                <a:solidFill>
                  <a:srgbClr val="004B96"/>
                </a:solidFill>
                <a:effectLst>
                  <a:outerShdw blurRad="38100" dist="38100" dir="2700000" algn="tl">
                    <a:srgbClr val="000000">
                      <a:alpha val="43137"/>
                    </a:srgbClr>
                  </a:outerShdw>
                </a:effectLst>
                <a:latin typeface="+mj-lt"/>
                <a:ea typeface="+mj-ea"/>
                <a:cs typeface="+mj-cs"/>
              </a:rPr>
              <a:t>Dmitry A Davydov</a:t>
            </a:r>
            <a:endParaRPr lang="ru-RU" sz="3600" dirty="0">
              <a:solidFill>
                <a:srgbClr val="004B96"/>
              </a:solidFill>
              <a:effectLst>
                <a:outerShdw blurRad="38100" dist="38100" dir="2700000" algn="tl">
                  <a:srgbClr val="000000">
                    <a:alpha val="43137"/>
                  </a:srgbClr>
                </a:outerShdw>
              </a:effectLst>
              <a:latin typeface="+mj-lt"/>
              <a:ea typeface="+mj-ea"/>
              <a:cs typeface="+mj-cs"/>
            </a:endParaRPr>
          </a:p>
          <a:p>
            <a:endParaRPr lang="en-US" sz="3600" b="1" dirty="0">
              <a:solidFill>
                <a:srgbClr val="004B96"/>
              </a:solidFill>
              <a:effectLst>
                <a:outerShdw blurRad="38100" dist="38100" dir="2700000" algn="tl">
                  <a:srgbClr val="000000">
                    <a:alpha val="43137"/>
                  </a:srgbClr>
                </a:outerShdw>
              </a:effectLst>
              <a:latin typeface="+mj-lt"/>
              <a:ea typeface="+mj-ea"/>
              <a:cs typeface="+mj-cs"/>
            </a:endParaRPr>
          </a:p>
          <a:p>
            <a:r>
              <a:rPr lang="en-US" sz="3600" b="1" dirty="0">
                <a:solidFill>
                  <a:srgbClr val="004B96"/>
                </a:solidFill>
                <a:effectLst>
                  <a:outerShdw blurRad="38100" dist="38100" dir="2700000" algn="tl">
                    <a:srgbClr val="000000">
                      <a:alpha val="43137"/>
                    </a:srgbClr>
                  </a:outerShdw>
                </a:effectLst>
                <a:latin typeface="+mj-lt"/>
                <a:ea typeface="+mj-ea"/>
                <a:cs typeface="+mj-cs"/>
              </a:rPr>
              <a:t>FGUP</a:t>
            </a:r>
            <a:r>
              <a:rPr lang="ru-RU" sz="3600" b="1" dirty="0">
                <a:solidFill>
                  <a:srgbClr val="004B96"/>
                </a:solidFill>
                <a:effectLst>
                  <a:outerShdw blurRad="38100" dist="38100" dir="2700000" algn="tl">
                    <a:srgbClr val="000000">
                      <a:alpha val="43137"/>
                    </a:srgbClr>
                  </a:outerShdw>
                </a:effectLst>
                <a:latin typeface="+mj-lt"/>
                <a:ea typeface="+mj-ea"/>
                <a:cs typeface="+mj-cs"/>
              </a:rPr>
              <a:t> «</a:t>
            </a:r>
            <a:r>
              <a:rPr lang="en-US" sz="3600" b="1" dirty="0">
                <a:solidFill>
                  <a:srgbClr val="004B96"/>
                </a:solidFill>
                <a:effectLst>
                  <a:outerShdw blurRad="38100" dist="38100" dir="2700000" algn="tl">
                    <a:srgbClr val="000000">
                      <a:alpha val="43137"/>
                    </a:srgbClr>
                  </a:outerShdw>
                </a:effectLst>
                <a:latin typeface="+mj-lt"/>
                <a:ea typeface="+mj-ea"/>
                <a:cs typeface="+mj-cs"/>
              </a:rPr>
              <a:t>GosNIIAS</a:t>
            </a:r>
            <a:r>
              <a:rPr lang="ru-RU" sz="3600" b="1" dirty="0">
                <a:solidFill>
                  <a:srgbClr val="004B96"/>
                </a:solidFill>
                <a:effectLst>
                  <a:outerShdw blurRad="38100" dist="38100" dir="2700000" algn="tl">
                    <a:srgbClr val="000000">
                      <a:alpha val="43137"/>
                    </a:srgbClr>
                  </a:outerShdw>
                </a:effectLst>
                <a:latin typeface="+mj-lt"/>
                <a:ea typeface="+mj-ea"/>
                <a:cs typeface="+mj-cs"/>
              </a:rPr>
              <a:t>», </a:t>
            </a:r>
            <a:r>
              <a:rPr lang="en-US" sz="3600" b="1" dirty="0">
                <a:solidFill>
                  <a:srgbClr val="004B96"/>
                </a:solidFill>
                <a:effectLst>
                  <a:outerShdw blurRad="38100" dist="38100" dir="2700000" algn="tl">
                    <a:srgbClr val="000000">
                      <a:alpha val="43137"/>
                    </a:srgbClr>
                  </a:outerShdw>
                </a:effectLst>
                <a:latin typeface="+mj-lt"/>
                <a:ea typeface="+mj-ea"/>
                <a:cs typeface="+mj-cs"/>
              </a:rPr>
              <a:t>Moscow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10</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A frame of the TCAS system and weather radar</a:t>
            </a:r>
            <a:endParaRPr lang="ru-RU" altLang="ru-RU" sz="3200" b="1" dirty="0">
              <a:solidFill>
                <a:srgbClr val="004B96"/>
              </a:solidFill>
              <a:effectLst>
                <a:outerShdw blurRad="38100" dist="38100" dir="2700000" algn="tl">
                  <a:srgbClr val="000000">
                    <a:alpha val="43137"/>
                  </a:srgbClr>
                </a:outerShdw>
              </a:effectLst>
            </a:endParaRPr>
          </a:p>
        </p:txBody>
      </p:sp>
      <p:pic>
        <p:nvPicPr>
          <p:cNvPr id="8" name="Рисунок 7" descr="C:\Users\iigreshnikov\AppData\Local\Microsoft\Windows\INetCache\Content.Word\New Bitmap Image - Copy.bmp"/>
          <p:cNvPicPr/>
          <p:nvPr/>
        </p:nvPicPr>
        <p:blipFill>
          <a:blip r:embed="rId4">
            <a:extLst>
              <a:ext uri="{28A0092B-C50C-407E-A947-70E740481C1C}">
                <a14:useLocalDpi xmlns:a14="http://schemas.microsoft.com/office/drawing/2010/main" val="0"/>
              </a:ext>
            </a:extLst>
          </a:blip>
          <a:srcRect/>
          <a:stretch>
            <a:fillRect/>
          </a:stretch>
        </p:blipFill>
        <p:spPr bwMode="auto">
          <a:xfrm>
            <a:off x="2511090" y="1248987"/>
            <a:ext cx="4026000" cy="5004223"/>
          </a:xfrm>
          <a:prstGeom prst="rect">
            <a:avLst/>
          </a:prstGeom>
          <a:noFill/>
          <a:ln>
            <a:noFill/>
          </a:ln>
        </p:spPr>
      </p:pic>
    </p:spTree>
    <p:extLst>
      <p:ext uri="{BB962C8B-B14F-4D97-AF65-F5344CB8AC3E}">
        <p14:creationId xmlns:p14="http://schemas.microsoft.com/office/powerpoint/2010/main" val="174281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11</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Flight Management System frames</a:t>
            </a:r>
            <a:endParaRPr lang="ru-RU" altLang="ru-RU" sz="3200" b="1" dirty="0">
              <a:solidFill>
                <a:srgbClr val="004B96"/>
              </a:solidFill>
              <a:effectLst>
                <a:outerShdw blurRad="38100" dist="38100" dir="2700000" algn="tl">
                  <a:srgbClr val="000000">
                    <a:alpha val="43137"/>
                  </a:srgbClr>
                </a:outerShdw>
              </a:effectLst>
            </a:endParaRPr>
          </a:p>
        </p:txBody>
      </p:sp>
      <p:pic>
        <p:nvPicPr>
          <p:cNvPr id="8" name="Рисунок 7"/>
          <p:cNvPicPr/>
          <p:nvPr/>
        </p:nvPicPr>
        <p:blipFill>
          <a:blip r:embed="rId4">
            <a:extLst>
              <a:ext uri="{28A0092B-C50C-407E-A947-70E740481C1C}">
                <a14:useLocalDpi xmlns:a14="http://schemas.microsoft.com/office/drawing/2010/main" val="0"/>
              </a:ext>
            </a:extLst>
          </a:blip>
          <a:srcRect/>
          <a:stretch>
            <a:fillRect/>
          </a:stretch>
        </p:blipFill>
        <p:spPr bwMode="auto">
          <a:xfrm>
            <a:off x="755500" y="1291760"/>
            <a:ext cx="7392385" cy="4579800"/>
          </a:xfrm>
          <a:prstGeom prst="rect">
            <a:avLst/>
          </a:prstGeom>
          <a:noFill/>
          <a:ln>
            <a:noFill/>
          </a:ln>
        </p:spPr>
      </p:pic>
    </p:spTree>
    <p:extLst>
      <p:ext uri="{BB962C8B-B14F-4D97-AF65-F5344CB8AC3E}">
        <p14:creationId xmlns:p14="http://schemas.microsoft.com/office/powerpoint/2010/main" val="382783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12</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ru-RU" sz="3200" b="1" dirty="0">
                <a:solidFill>
                  <a:srgbClr val="004B96"/>
                </a:solidFill>
                <a:effectLst>
                  <a:outerShdw blurRad="38100" dist="38100" dir="2700000" algn="tl">
                    <a:srgbClr val="000000">
                      <a:alpha val="43137"/>
                    </a:srgbClr>
                  </a:outerShdw>
                </a:effectLst>
              </a:rPr>
              <a:t>Normal and abnormal checklists</a:t>
            </a:r>
            <a:endParaRPr lang="ru-RU" altLang="ru-RU" sz="3200" b="1" dirty="0">
              <a:solidFill>
                <a:srgbClr val="004B96"/>
              </a:solidFill>
              <a:effectLst>
                <a:outerShdw blurRad="38100" dist="38100" dir="2700000" algn="tl">
                  <a:srgbClr val="000000">
                    <a:alpha val="43137"/>
                  </a:srgbClr>
                </a:outerShdw>
              </a:effectLst>
            </a:endParaRPr>
          </a:p>
        </p:txBody>
      </p:sp>
      <p:pic>
        <p:nvPicPr>
          <p:cNvPr id="7" name="Рисунок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330" y="1169714"/>
            <a:ext cx="3831930" cy="4795619"/>
          </a:xfrm>
          <a:prstGeom prst="rect">
            <a:avLst/>
          </a:prstGeom>
          <a:noFill/>
          <a:ln>
            <a:noFill/>
          </a:ln>
        </p:spPr>
      </p:pic>
      <p:sp>
        <p:nvSpPr>
          <p:cNvPr id="2" name="Rectangle 2"/>
          <p:cNvSpPr>
            <a:spLocks noChangeArrowheads="1"/>
          </p:cNvSpPr>
          <p:nvPr/>
        </p:nvSpPr>
        <p:spPr bwMode="auto">
          <a:xfrm>
            <a:off x="2816410" y="11697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697198652"/>
              </p:ext>
            </p:extLst>
          </p:nvPr>
        </p:nvGraphicFramePr>
        <p:xfrm>
          <a:off x="473040" y="1169715"/>
          <a:ext cx="3829756" cy="4795618"/>
        </p:xfrm>
        <a:graphic>
          <a:graphicData uri="http://schemas.openxmlformats.org/presentationml/2006/ole">
            <mc:AlternateContent xmlns:mc="http://schemas.openxmlformats.org/markup-compatibility/2006">
              <mc:Choice xmlns:v="urn:schemas-microsoft-com:vml" Requires="v">
                <p:oleObj name="Bitmap Image" r:id="rId5" imgW="5200000" imgH="6533333" progId="Paint.Picture">
                  <p:embed/>
                </p:oleObj>
              </mc:Choice>
              <mc:Fallback>
                <p:oleObj name="Bitmap Image" r:id="rId5" imgW="5200000" imgH="6533333"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40" y="1169715"/>
                        <a:ext cx="3829756" cy="4795618"/>
                      </a:xfrm>
                      <a:prstGeom prst="rect">
                        <a:avLst/>
                      </a:prstGeom>
                      <a:noFill/>
                    </p:spPr>
                  </p:pic>
                </p:oleObj>
              </mc:Fallback>
            </mc:AlternateContent>
          </a:graphicData>
        </a:graphic>
      </p:graphicFrame>
    </p:spTree>
    <p:extLst>
      <p:ext uri="{BB962C8B-B14F-4D97-AF65-F5344CB8AC3E}">
        <p14:creationId xmlns:p14="http://schemas.microsoft.com/office/powerpoint/2010/main" val="143878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13</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004B96"/>
                </a:solidFill>
                <a:effectLst>
                  <a:outerShdw blurRad="38100" dist="38100" dir="2700000" algn="tl">
                    <a:srgbClr val="000000">
                      <a:alpha val="43137"/>
                    </a:srgbClr>
                  </a:outerShdw>
                </a:effectLst>
              </a:rPr>
              <a:t>Backup display control circuit</a:t>
            </a:r>
            <a:endParaRPr lang="ru-RU" altLang="ru-RU" sz="3200" b="1" dirty="0">
              <a:solidFill>
                <a:srgbClr val="004B96"/>
              </a:solidFill>
              <a:effectLst>
                <a:outerShdw blurRad="38100" dist="38100" dir="2700000" algn="tl">
                  <a:srgbClr val="000000">
                    <a:alpha val="43137"/>
                  </a:srgbClr>
                </a:outerShdw>
              </a:effectLst>
            </a:endParaRPr>
          </a:p>
        </p:txBody>
      </p:sp>
      <p:sp>
        <p:nvSpPr>
          <p:cNvPr id="2" name="Rectangle 2"/>
          <p:cNvSpPr>
            <a:spLocks noChangeArrowheads="1"/>
          </p:cNvSpPr>
          <p:nvPr/>
        </p:nvSpPr>
        <p:spPr bwMode="auto">
          <a:xfrm>
            <a:off x="2816410" y="11697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297520" y="1062770"/>
            <a:ext cx="8472630" cy="4834400"/>
          </a:xfrm>
          <a:prstGeom prst="rect">
            <a:avLst/>
          </a:prstGeom>
        </p:spPr>
        <p:txBody>
          <a:bodyPr wrap="square">
            <a:spAutoFit/>
          </a:bodyPr>
          <a:lstStyle/>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2400" b="1" dirty="0">
                <a:solidFill>
                  <a:srgbClr val="004B96"/>
                </a:solidFill>
                <a:effectLst>
                  <a:outerShdw blurRad="38100" dist="38100" dir="2700000" algn="tl">
                    <a:srgbClr val="000000">
                      <a:alpha val="43137"/>
                    </a:srgbClr>
                  </a:outerShdw>
                </a:effectLst>
                <a:latin typeface="+mj-lt"/>
                <a:ea typeface="+mj-ea"/>
                <a:cs typeface="+mj-cs"/>
              </a:rPr>
              <a:t>	</a:t>
            </a:r>
            <a:r>
              <a:rPr lang="en-US" sz="2400" b="1" dirty="0">
                <a:solidFill>
                  <a:srgbClr val="004B96"/>
                </a:solidFill>
                <a:effectLst>
                  <a:outerShdw blurRad="38100" dist="38100" dir="2700000" algn="tl">
                    <a:srgbClr val="000000">
                      <a:alpha val="43137"/>
                    </a:srgbClr>
                  </a:outerShdw>
                </a:effectLst>
                <a:latin typeface="+mj-lt"/>
                <a:ea typeface="+mj-ea"/>
                <a:cs typeface="+mj-cs"/>
              </a:rPr>
              <a:t>Taking into account the novelty of the technology of touch displays for aviation, as well as the obvious problems that arise in conditions of turbulence, within the framework of this concept, a backup display control circuit was developed based on an electromechanical remote control with a joystick. This circuit provides the function of controlling interactive display elements by deflecting the joystick towards the desired element and then activating this element by pressing the button built into the joystick (Jumping mode). Cursor control mode is also possible, in which the joystick controls the position of the cursor moving freely on the page, this mode can be convenient when interacting with the navigation frame.</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2555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14</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004B96"/>
                </a:solidFill>
                <a:effectLst>
                  <a:outerShdw blurRad="38100" dist="38100" dir="2700000" algn="tl">
                    <a:srgbClr val="000000">
                      <a:alpha val="43137"/>
                    </a:srgbClr>
                  </a:outerShdw>
                </a:effectLst>
              </a:rPr>
              <a:t>Backup display control circuit </a:t>
            </a:r>
            <a:endParaRPr lang="ru-RU" altLang="ru-RU" sz="3200" b="1" dirty="0">
              <a:solidFill>
                <a:srgbClr val="004B96"/>
              </a:solidFill>
              <a:effectLst>
                <a:outerShdw blurRad="38100" dist="38100" dir="2700000" algn="tl">
                  <a:srgbClr val="000000">
                    <a:alpha val="43137"/>
                  </a:srgbClr>
                </a:outerShdw>
              </a:effectLst>
            </a:endParaRPr>
          </a:p>
        </p:txBody>
      </p:sp>
      <p:sp>
        <p:nvSpPr>
          <p:cNvPr id="2" name="Rectangle 2"/>
          <p:cNvSpPr>
            <a:spLocks noChangeArrowheads="1"/>
          </p:cNvSpPr>
          <p:nvPr/>
        </p:nvSpPr>
        <p:spPr bwMode="auto">
          <a:xfrm>
            <a:off x="2816410" y="11697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4"/>
          <a:stretch>
            <a:fillRect/>
          </a:stretch>
        </p:blipFill>
        <p:spPr>
          <a:xfrm>
            <a:off x="221189" y="1705574"/>
            <a:ext cx="8777951" cy="3784336"/>
          </a:xfrm>
          <a:prstGeom prst="rect">
            <a:avLst/>
          </a:prstGeom>
        </p:spPr>
      </p:pic>
    </p:spTree>
    <p:extLst>
      <p:ext uri="{BB962C8B-B14F-4D97-AF65-F5344CB8AC3E}">
        <p14:creationId xmlns:p14="http://schemas.microsoft.com/office/powerpoint/2010/main" val="269123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15</a:t>
            </a:fld>
            <a:endParaRPr lang="de-DE" altLang="en-US" sz="1200">
              <a:solidFill>
                <a:schemeClr val="tx1">
                  <a:tint val="75000"/>
                </a:schemeClr>
              </a:solidFill>
            </a:endParaRPr>
          </a:p>
        </p:txBody>
      </p:sp>
      <p:sp>
        <p:nvSpPr>
          <p:cNvPr id="12" name="Заголовок 1"/>
          <p:cNvSpPr txBox="1">
            <a:spLocks/>
          </p:cNvSpPr>
          <p:nvPr/>
        </p:nvSpPr>
        <p:spPr bwMode="auto">
          <a:xfrm>
            <a:off x="1213480" y="146050"/>
            <a:ext cx="664071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ru-RU" sz="3200" b="1" dirty="0">
                <a:solidFill>
                  <a:srgbClr val="004B96"/>
                </a:solidFill>
                <a:effectLst>
                  <a:outerShdw blurRad="38100" dist="38100" dir="2700000" algn="tl">
                    <a:srgbClr val="000000">
                      <a:alpha val="43137"/>
                    </a:srgbClr>
                  </a:outerShdw>
                </a:effectLst>
              </a:rPr>
              <a:t>IIS architecture for prototyping</a:t>
            </a:r>
            <a:endParaRPr lang="ru-RU" altLang="ru-RU" sz="3200" b="1" dirty="0">
              <a:solidFill>
                <a:srgbClr val="004B96"/>
              </a:solidFill>
              <a:effectLst>
                <a:outerShdw blurRad="38100" dist="38100" dir="2700000" algn="tl">
                  <a:srgbClr val="000000">
                    <a:alpha val="43137"/>
                  </a:srgbClr>
                </a:outerShdw>
              </a:effectLst>
            </a:endParaRPr>
          </a:p>
        </p:txBody>
      </p:sp>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831830" y="1291760"/>
            <a:ext cx="7556670" cy="4672852"/>
          </a:xfrm>
          <a:prstGeom prst="rect">
            <a:avLst/>
          </a:prstGeom>
          <a:noFill/>
          <a:ln>
            <a:noFill/>
          </a:ln>
        </p:spPr>
      </p:pic>
    </p:spTree>
    <p:extLst>
      <p:ext uri="{BB962C8B-B14F-4D97-AF65-F5344CB8AC3E}">
        <p14:creationId xmlns:p14="http://schemas.microsoft.com/office/powerpoint/2010/main" val="276062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16</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Conclusion</a:t>
            </a:r>
            <a:endParaRPr lang="ru-RU" altLang="ru-RU" sz="3200" b="1" dirty="0">
              <a:solidFill>
                <a:srgbClr val="004B96"/>
              </a:solidFill>
              <a:effectLst>
                <a:outerShdw blurRad="38100" dist="38100" dir="2700000" algn="tl">
                  <a:srgbClr val="000000">
                    <a:alpha val="43137"/>
                  </a:srgbClr>
                </a:outerShdw>
              </a:effectLst>
            </a:endParaRPr>
          </a:p>
        </p:txBody>
      </p:sp>
      <p:sp>
        <p:nvSpPr>
          <p:cNvPr id="8" name="Заголовок 1"/>
          <p:cNvSpPr txBox="1">
            <a:spLocks/>
          </p:cNvSpPr>
          <p:nvPr/>
        </p:nvSpPr>
        <p:spPr>
          <a:xfrm>
            <a:off x="373850" y="883300"/>
            <a:ext cx="8472630" cy="5598900"/>
          </a:xfrm>
          <a:prstGeom prst="rect">
            <a:avLst/>
          </a:prstGeom>
        </p:spPr>
        <p:txBody>
          <a:bodyPr anchor="ctr">
            <a:noAutofit/>
          </a:bodyPr>
          <a:lstStyle/>
          <a:p>
            <a:pPr algn="just"/>
            <a:r>
              <a:rPr lang="en-US" sz="2400" dirty="0"/>
              <a:t>	</a:t>
            </a:r>
            <a:r>
              <a:rPr lang="en-US" sz="2400" b="1" dirty="0">
                <a:solidFill>
                  <a:srgbClr val="004B96"/>
                </a:solidFill>
                <a:effectLst>
                  <a:outerShdw blurRad="38100" dist="38100" dir="2700000" algn="tl">
                    <a:srgbClr val="000000">
                      <a:alpha val="43137"/>
                    </a:srgbClr>
                  </a:outerShdw>
                </a:effectLst>
                <a:latin typeface="+mj-lt"/>
                <a:ea typeface="+mj-ea"/>
                <a:cs typeface="+mj-cs"/>
              </a:rPr>
              <a:t>This demonstrator was tested with the participation of expert pilots and certification specialists and received a positive assessment. </a:t>
            </a:r>
          </a:p>
          <a:p>
            <a:pPr algn="just"/>
            <a:r>
              <a:rPr lang="en-US" sz="2400" b="1" dirty="0">
                <a:solidFill>
                  <a:srgbClr val="004B96"/>
                </a:solidFill>
                <a:effectLst>
                  <a:outerShdw blurRad="38100" dist="38100" dir="2700000" algn="tl">
                    <a:srgbClr val="000000">
                      <a:alpha val="43137"/>
                    </a:srgbClr>
                  </a:outerShdw>
                </a:effectLst>
                <a:latin typeface="+mj-lt"/>
                <a:ea typeface="+mj-ea"/>
                <a:cs typeface="+mj-cs"/>
              </a:rPr>
              <a:t>	A special feature of this implementation is the use of the ARINC 661 standard in the development of the display.</a:t>
            </a:r>
          </a:p>
          <a:p>
            <a:pPr algn="just"/>
            <a:r>
              <a:rPr lang="en-US" sz="2400" b="1" dirty="0">
                <a:solidFill>
                  <a:srgbClr val="004B96"/>
                </a:solidFill>
                <a:effectLst>
                  <a:outerShdw blurRad="38100" dist="38100" dir="2700000" algn="tl">
                    <a:srgbClr val="000000">
                      <a:alpha val="43137"/>
                    </a:srgbClr>
                  </a:outerShdw>
                </a:effectLst>
                <a:latin typeface="+mj-lt"/>
                <a:ea typeface="+mj-ea"/>
                <a:cs typeface="+mj-cs"/>
              </a:rPr>
              <a:t>	The use of touch displays in advanced aircraft is implementing the potential advantages for aircraft manufacturers, airlines, and pilots related to the optimization of the cockpit displays and controls, so it is advisable to continue the development and implementation of the displays and controls based on touch displays, given the technological advances obtained in this work. </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69681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41C891C9-AF88-4B20-A871-978E81AC2E74}" type="slidenum">
              <a:rPr lang="de-DE" altLang="en-US"/>
              <a:pPr>
                <a:defRPr/>
              </a:pPr>
              <a:t>17</a:t>
            </a:fld>
            <a:endParaRPr lang="de-DE" altLang="en-US"/>
          </a:p>
        </p:txBody>
      </p:sp>
      <p:sp>
        <p:nvSpPr>
          <p:cNvPr id="12" name="Заголовок 1"/>
          <p:cNvSpPr txBox="1">
            <a:spLocks/>
          </p:cNvSpPr>
          <p:nvPr/>
        </p:nvSpPr>
        <p:spPr bwMode="auto">
          <a:xfrm>
            <a:off x="1213480" y="3278578"/>
            <a:ext cx="6717040" cy="379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000" b="1" dirty="0">
                <a:solidFill>
                  <a:srgbClr val="004B96"/>
                </a:solidFill>
                <a:effectLst>
                  <a:outerShdw blurRad="38100" dist="38100" dir="2700000" algn="tl">
                    <a:srgbClr val="000000">
                      <a:alpha val="43137"/>
                    </a:srgbClr>
                  </a:outerShdw>
                </a:effectLst>
              </a:rPr>
              <a:t>Thank you</a:t>
            </a:r>
            <a:r>
              <a:rPr lang="ru-RU" sz="5000" b="1" dirty="0">
                <a:solidFill>
                  <a:srgbClr val="004B96"/>
                </a:solidFill>
                <a:effectLst>
                  <a:outerShdw blurRad="38100" dist="38100" dir="2700000" algn="tl">
                    <a:srgbClr val="000000">
                      <a:alpha val="43137"/>
                    </a:srgbClr>
                  </a:outerShdw>
                </a:effectLst>
              </a:rPr>
              <a:t>!</a:t>
            </a:r>
            <a:endParaRPr lang="ru-RU" altLang="ru-RU" sz="5000" b="1" dirty="0">
              <a:solidFill>
                <a:srgbClr val="004B9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185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17" name="Номер слайда 16"/>
          <p:cNvSpPr txBox="1">
            <a:spLocks noGrp="1"/>
          </p:cNvSpPr>
          <p:nvPr/>
        </p:nvSpPr>
        <p:spPr>
          <a:xfrm>
            <a:off x="6553200" y="6356350"/>
            <a:ext cx="2133600" cy="365125"/>
          </a:xfrm>
          <a:prstGeom prst="rect">
            <a:avLst/>
          </a:prstGeom>
          <a:noFill/>
        </p:spPr>
        <p:txBody>
          <a:bodyPr anchor="ctr"/>
          <a:lstStyle/>
          <a:p>
            <a:pPr algn="r" eaLnBrk="0" hangingPunct="0">
              <a:defRPr/>
            </a:pPr>
            <a:fld id="{8DA85912-6B26-4ACF-BFCA-3FF7B468FF50}" type="slidenum">
              <a:rPr lang="de-DE" altLang="en-US" sz="1200">
                <a:solidFill>
                  <a:schemeClr val="tx1">
                    <a:tint val="75000"/>
                  </a:schemeClr>
                </a:solidFill>
              </a:rPr>
              <a:pPr algn="r" eaLnBrk="0" hangingPunct="0">
                <a:defRPr/>
              </a:pPr>
              <a:t>2</a:t>
            </a:fld>
            <a:endParaRPr lang="de-DE" altLang="en-US" sz="1200">
              <a:solidFill>
                <a:schemeClr val="tx1">
                  <a:tint val="75000"/>
                </a:schemeClr>
              </a:solidFill>
            </a:endParaRPr>
          </a:p>
        </p:txBody>
      </p:sp>
      <p:sp>
        <p:nvSpPr>
          <p:cNvPr id="19" name="Заголовок 1"/>
          <p:cNvSpPr>
            <a:spLocks noGrp="1"/>
          </p:cNvSpPr>
          <p:nvPr>
            <p:ph type="title" idx="4294967295"/>
          </p:nvPr>
        </p:nvSpPr>
        <p:spPr>
          <a:xfrm>
            <a:off x="907680" y="146050"/>
            <a:ext cx="7175500" cy="711200"/>
          </a:xfrm>
        </p:spPr>
        <p:txBody>
          <a:bodyPr>
            <a:noAutofit/>
          </a:bodyPr>
          <a:lstStyle/>
          <a:p>
            <a:r>
              <a:rPr lang="ru-RU" altLang="ru-RU" sz="3200" b="1" dirty="0">
                <a:solidFill>
                  <a:srgbClr val="004B96"/>
                </a:solidFill>
                <a:effectLst>
                  <a:outerShdw blurRad="38100" dist="38100" dir="2700000" algn="tl">
                    <a:srgbClr val="000000">
                      <a:alpha val="43137"/>
                    </a:srgbClr>
                  </a:outerShdw>
                </a:effectLst>
              </a:rPr>
              <a:t>   </a:t>
            </a:r>
            <a:r>
              <a:rPr lang="en-US" sz="3200" b="1" dirty="0">
                <a:solidFill>
                  <a:srgbClr val="004B96"/>
                </a:solidFill>
                <a:effectLst>
                  <a:outerShdw blurRad="38100" dist="38100" dir="2700000" algn="tl">
                    <a:srgbClr val="000000">
                      <a:alpha val="43137"/>
                    </a:srgbClr>
                  </a:outerShdw>
                </a:effectLst>
              </a:rPr>
              <a:t>Introduction</a:t>
            </a:r>
            <a:endParaRPr lang="ru-RU" altLang="ru-RU" sz="3200" b="1" dirty="0">
              <a:solidFill>
                <a:srgbClr val="004B96"/>
              </a:solidFill>
              <a:effectLst>
                <a:outerShdw blurRad="38100" dist="38100" dir="2700000" algn="tl">
                  <a:srgbClr val="000000">
                    <a:alpha val="43137"/>
                  </a:srgbClr>
                </a:outerShdw>
              </a:effectLst>
            </a:endParaRPr>
          </a:p>
        </p:txBody>
      </p:sp>
      <p:sp>
        <p:nvSpPr>
          <p:cNvPr id="7" name="Заголовок 1"/>
          <p:cNvSpPr txBox="1">
            <a:spLocks/>
          </p:cNvSpPr>
          <p:nvPr/>
        </p:nvSpPr>
        <p:spPr>
          <a:xfrm>
            <a:off x="679170" y="2207720"/>
            <a:ext cx="7709330" cy="3129530"/>
          </a:xfrm>
          <a:prstGeom prst="rect">
            <a:avLst/>
          </a:prstGeom>
        </p:spPr>
        <p:txBody>
          <a:bodyPr anchor="ctr">
            <a:noAutofit/>
          </a:bodyPr>
          <a:lstStyle/>
          <a:p>
            <a:pPr algn="just"/>
            <a:r>
              <a:rPr lang="en-US" sz="2400" dirty="0"/>
              <a:t>	</a:t>
            </a:r>
            <a:r>
              <a:rPr lang="en-US" sz="2400" b="1" dirty="0">
                <a:solidFill>
                  <a:srgbClr val="004B96"/>
                </a:solidFill>
                <a:effectLst>
                  <a:outerShdw blurRad="38100" dist="38100" dir="2700000" algn="tl">
                    <a:srgbClr val="000000">
                      <a:alpha val="43137"/>
                    </a:srgbClr>
                  </a:outerShdw>
                </a:effectLst>
                <a:latin typeface="+mj-lt"/>
                <a:ea typeface="+mj-ea"/>
                <a:cs typeface="+mj-cs"/>
              </a:rPr>
              <a:t>The tendencies to display an optimal amount of the data to the civil aviation aircraft necessary for effective control of the vehicle are successfully developing and taking various forms. Holographic display on the windshield and touch screens are used, flexible transparent film screens appear, the characteristics of liquid crystal screens are being increased and improved. Naturally, the issue of reliability and </a:t>
            </a:r>
            <a:r>
              <a:rPr lang="en-US" sz="2400" b="1" dirty="0" err="1">
                <a:solidFill>
                  <a:srgbClr val="004B96"/>
                </a:solidFill>
                <a:effectLst>
                  <a:outerShdw blurRad="38100" dist="38100" dir="2700000" algn="tl">
                    <a:srgbClr val="000000">
                      <a:alpha val="43137"/>
                    </a:srgbClr>
                  </a:outerShdw>
                </a:effectLst>
                <a:latin typeface="+mj-lt"/>
                <a:ea typeface="+mj-ea"/>
                <a:cs typeface="+mj-cs"/>
              </a:rPr>
              <a:t>certifiability</a:t>
            </a:r>
            <a:r>
              <a:rPr lang="en-US" sz="2400" b="1" dirty="0">
                <a:solidFill>
                  <a:srgbClr val="004B96"/>
                </a:solidFill>
                <a:effectLst>
                  <a:outerShdw blurRad="38100" dist="38100" dir="2700000" algn="tl">
                    <a:srgbClr val="000000">
                      <a:alpha val="43137"/>
                    </a:srgbClr>
                  </a:outerShdw>
                </a:effectLst>
                <a:latin typeface="+mj-lt"/>
                <a:ea typeface="+mj-ea"/>
                <a:cs typeface="+mj-cs"/>
              </a:rPr>
              <a:t> of the new components of the cockpit displays and controls remains relevant.</a:t>
            </a:r>
          </a:p>
          <a:p>
            <a:pPr algn="just"/>
            <a:r>
              <a:rPr lang="en-US" sz="2400" b="1" dirty="0">
                <a:solidFill>
                  <a:srgbClr val="004B96"/>
                </a:solidFill>
                <a:effectLst>
                  <a:outerShdw blurRad="38100" dist="38100" dir="2700000" algn="tl">
                    <a:srgbClr val="000000">
                      <a:alpha val="43137"/>
                    </a:srgbClr>
                  </a:outerShdw>
                </a:effectLst>
                <a:latin typeface="+mj-lt"/>
                <a:ea typeface="+mj-ea"/>
                <a:cs typeface="+mj-cs"/>
              </a:rPr>
              <a:t>	All the leading developers of electronic display systems are actively conducting research and development work in this direction.</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a:p>
            <a:pPr algn="just">
              <a:lnSpc>
                <a:spcPct val="80000"/>
              </a:lnSpc>
            </a:pPr>
            <a:r>
              <a:rPr lang="en-US" sz="2400" dirty="0"/>
              <a:t> </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17" name="Номер слайда 16"/>
          <p:cNvSpPr txBox="1">
            <a:spLocks noGrp="1"/>
          </p:cNvSpPr>
          <p:nvPr/>
        </p:nvSpPr>
        <p:spPr>
          <a:xfrm>
            <a:off x="6553200" y="6356350"/>
            <a:ext cx="2133600" cy="365125"/>
          </a:xfrm>
          <a:prstGeom prst="rect">
            <a:avLst/>
          </a:prstGeom>
          <a:noFill/>
        </p:spPr>
        <p:txBody>
          <a:bodyPr anchor="ctr"/>
          <a:lstStyle/>
          <a:p>
            <a:pPr algn="r" eaLnBrk="0" hangingPunct="0">
              <a:defRPr/>
            </a:pPr>
            <a:fld id="{8DA85912-6B26-4ACF-BFCA-3FF7B468FF50}" type="slidenum">
              <a:rPr lang="de-DE" altLang="en-US" sz="1200">
                <a:solidFill>
                  <a:schemeClr val="tx1">
                    <a:tint val="75000"/>
                  </a:schemeClr>
                </a:solidFill>
              </a:rPr>
              <a:pPr algn="r" eaLnBrk="0" hangingPunct="0">
                <a:defRPr/>
              </a:pPr>
              <a:t>3</a:t>
            </a:fld>
            <a:endParaRPr lang="de-DE" altLang="en-US" sz="1200">
              <a:solidFill>
                <a:schemeClr val="tx1">
                  <a:tint val="75000"/>
                </a:schemeClr>
              </a:solidFill>
            </a:endParaRPr>
          </a:p>
        </p:txBody>
      </p:sp>
      <p:sp>
        <p:nvSpPr>
          <p:cNvPr id="19" name="Заголовок 1"/>
          <p:cNvSpPr>
            <a:spLocks noGrp="1"/>
          </p:cNvSpPr>
          <p:nvPr>
            <p:ph type="title" idx="4294967295"/>
          </p:nvPr>
        </p:nvSpPr>
        <p:spPr>
          <a:xfrm>
            <a:off x="907680" y="146050"/>
            <a:ext cx="7175500" cy="711200"/>
          </a:xfrm>
        </p:spPr>
        <p:txBody>
          <a:bodyPr>
            <a:noAutofit/>
          </a:body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Thales Avionics </a:t>
            </a:r>
            <a:endParaRPr lang="ru-RU" altLang="ru-RU" sz="3200" b="1" dirty="0">
              <a:solidFill>
                <a:srgbClr val="004B96"/>
              </a:solidFill>
              <a:effectLst>
                <a:outerShdw blurRad="38100" dist="38100" dir="2700000" algn="tl">
                  <a:srgbClr val="000000">
                    <a:alpha val="43137"/>
                  </a:srgbClr>
                </a:outerShdw>
              </a:effectLst>
            </a:endParaRPr>
          </a:p>
        </p:txBody>
      </p:sp>
      <p:sp>
        <p:nvSpPr>
          <p:cNvPr id="7" name="Заголовок 1"/>
          <p:cNvSpPr txBox="1">
            <a:spLocks/>
          </p:cNvSpPr>
          <p:nvPr/>
        </p:nvSpPr>
        <p:spPr>
          <a:xfrm>
            <a:off x="526510" y="2513040"/>
            <a:ext cx="8243640" cy="611187"/>
          </a:xfrm>
          <a:prstGeom prst="rect">
            <a:avLst/>
          </a:prstGeom>
        </p:spPr>
        <p:txBody>
          <a:bodyPr anchor="ctr">
            <a:noAutofit/>
          </a:bodyPr>
          <a:lstStyle/>
          <a:p>
            <a:pPr algn="just"/>
            <a:r>
              <a:rPr lang="ru-RU" sz="2400" b="1" dirty="0">
                <a:solidFill>
                  <a:srgbClr val="004B96"/>
                </a:solidFill>
                <a:effectLst>
                  <a:outerShdw blurRad="38100" dist="38100" dir="2700000" algn="tl">
                    <a:srgbClr val="000000">
                      <a:alpha val="43137"/>
                    </a:srgbClr>
                  </a:outerShdw>
                </a:effectLst>
                <a:latin typeface="+mj-lt"/>
                <a:ea typeface="+mj-ea"/>
                <a:cs typeface="+mj-cs"/>
              </a:rPr>
              <a:t>	</a:t>
            </a:r>
            <a:r>
              <a:rPr lang="en-US" sz="2400" b="1" dirty="0">
                <a:solidFill>
                  <a:srgbClr val="004B96"/>
                </a:solidFill>
                <a:effectLst>
                  <a:outerShdw blurRad="38100" dist="38100" dir="2700000" algn="tl">
                    <a:srgbClr val="000000">
                      <a:alpha val="43137"/>
                    </a:srgbClr>
                  </a:outerShdw>
                </a:effectLst>
                <a:latin typeface="+mj-lt"/>
                <a:ea typeface="+mj-ea"/>
                <a:cs typeface="+mj-cs"/>
              </a:rPr>
              <a:t>In 2014, representatives of Thales Avionics made a presentation of their work in the field of cockpit displays and controls, made on the basis of a model of the cockpit with a single touch screen. Innovative solutions were demonstrated in terms of interaction with the aircraft navigation system, moving information on the screen, calling up the necessary information in the right part of the cockpit field, analyzing the state of general aircraft systems, etc.</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61775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17" name="Номер слайда 16"/>
          <p:cNvSpPr txBox="1">
            <a:spLocks noGrp="1"/>
          </p:cNvSpPr>
          <p:nvPr/>
        </p:nvSpPr>
        <p:spPr>
          <a:xfrm>
            <a:off x="6553200" y="6356350"/>
            <a:ext cx="2133600" cy="365125"/>
          </a:xfrm>
          <a:prstGeom prst="rect">
            <a:avLst/>
          </a:prstGeom>
          <a:noFill/>
        </p:spPr>
        <p:txBody>
          <a:bodyPr anchor="ctr"/>
          <a:lstStyle/>
          <a:p>
            <a:pPr algn="r" eaLnBrk="0" hangingPunct="0">
              <a:defRPr/>
            </a:pPr>
            <a:fld id="{8DA85912-6B26-4ACF-BFCA-3FF7B468FF50}" type="slidenum">
              <a:rPr lang="de-DE" altLang="en-US" sz="1200">
                <a:solidFill>
                  <a:schemeClr val="tx1">
                    <a:tint val="75000"/>
                  </a:schemeClr>
                </a:solidFill>
              </a:rPr>
              <a:pPr algn="r" eaLnBrk="0" hangingPunct="0">
                <a:defRPr/>
              </a:pPr>
              <a:t>4</a:t>
            </a:fld>
            <a:endParaRPr lang="de-DE" altLang="en-US" sz="1200">
              <a:solidFill>
                <a:schemeClr val="tx1">
                  <a:tint val="75000"/>
                </a:schemeClr>
              </a:solidFill>
            </a:endParaRPr>
          </a:p>
        </p:txBody>
      </p:sp>
      <p:sp>
        <p:nvSpPr>
          <p:cNvPr id="19" name="Заголовок 1"/>
          <p:cNvSpPr>
            <a:spLocks noGrp="1"/>
          </p:cNvSpPr>
          <p:nvPr>
            <p:ph type="title" idx="4294967295"/>
          </p:nvPr>
        </p:nvSpPr>
        <p:spPr>
          <a:xfrm>
            <a:off x="907680" y="146050"/>
            <a:ext cx="7175500" cy="711200"/>
          </a:xfrm>
        </p:spPr>
        <p:txBody>
          <a:bodyPr>
            <a:noAutofit/>
          </a:body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Thales Avionics </a:t>
            </a:r>
            <a:endParaRPr lang="ru-RU" altLang="ru-RU" sz="3200" b="1" dirty="0">
              <a:solidFill>
                <a:srgbClr val="004B96"/>
              </a:solidFill>
              <a:effectLst>
                <a:outerShdw blurRad="38100" dist="38100" dir="2700000" algn="tl">
                  <a:srgbClr val="000000">
                    <a:alpha val="43137"/>
                  </a:srgbClr>
                </a:outerShdw>
              </a:effectLst>
            </a:endParaRPr>
          </a:p>
        </p:txBody>
      </p:sp>
      <p:sp>
        <p:nvSpPr>
          <p:cNvPr id="7" name="Заголовок 1"/>
          <p:cNvSpPr txBox="1">
            <a:spLocks/>
          </p:cNvSpPr>
          <p:nvPr/>
        </p:nvSpPr>
        <p:spPr>
          <a:xfrm>
            <a:off x="526510" y="2359833"/>
            <a:ext cx="8243640" cy="611187"/>
          </a:xfrm>
          <a:prstGeom prst="rect">
            <a:avLst/>
          </a:prstGeom>
        </p:spPr>
        <p:txBody>
          <a:bodyPr anchor="ctr">
            <a:noAutofit/>
          </a:bodyPr>
          <a:lstStyle/>
          <a:p>
            <a:pPr algn="just"/>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pic>
        <p:nvPicPr>
          <p:cNvPr id="6" name="Рисунок 5" descr="Thales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50" y="986440"/>
            <a:ext cx="5949232" cy="3753804"/>
          </a:xfrm>
          <a:prstGeom prst="rect">
            <a:avLst/>
          </a:prstGeom>
          <a:noFill/>
          <a:ln>
            <a:noFill/>
          </a:ln>
        </p:spPr>
      </p:pic>
      <p:pic>
        <p:nvPicPr>
          <p:cNvPr id="8" name="Рисунок 7" descr="Thales 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3570" y="2773955"/>
            <a:ext cx="5950000" cy="3685385"/>
          </a:xfrm>
          <a:prstGeom prst="rect">
            <a:avLst/>
          </a:prstGeom>
          <a:noFill/>
          <a:ln>
            <a:noFill/>
          </a:ln>
        </p:spPr>
      </p:pic>
    </p:spTree>
    <p:extLst>
      <p:ext uri="{BB962C8B-B14F-4D97-AF65-F5344CB8AC3E}">
        <p14:creationId xmlns:p14="http://schemas.microsoft.com/office/powerpoint/2010/main" val="72455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descr="C:\Users\Ольчик\Desktop\Слайд А4.png"/>
          <p:cNvPicPr>
            <a:picLocks noChangeAspect="1" noChangeArrowheads="1"/>
          </p:cNvPicPr>
          <p:nvPr/>
        </p:nvPicPr>
        <p:blipFill>
          <a:blip r:embed="rId4" cstate="print"/>
          <a:srcRect/>
          <a:stretch>
            <a:fillRect/>
          </a:stretch>
        </p:blipFill>
        <p:spPr bwMode="auto">
          <a:xfrm>
            <a:off x="-6350" y="0"/>
            <a:ext cx="9150350" cy="6858000"/>
          </a:xfrm>
          <a:prstGeom prst="rect">
            <a:avLst/>
          </a:prstGeom>
          <a:noFill/>
          <a:ln w="9525">
            <a:noFill/>
            <a:miter lim="800000"/>
            <a:headEnd/>
            <a:tailEnd/>
          </a:ln>
        </p:spPr>
      </p:pic>
      <p:sp>
        <p:nvSpPr>
          <p:cNvPr id="17" name="Номер слайда 16"/>
          <p:cNvSpPr txBox="1">
            <a:spLocks noGrp="1"/>
          </p:cNvSpPr>
          <p:nvPr/>
        </p:nvSpPr>
        <p:spPr>
          <a:xfrm>
            <a:off x="6553200" y="6356350"/>
            <a:ext cx="2133600" cy="365125"/>
          </a:xfrm>
          <a:prstGeom prst="rect">
            <a:avLst/>
          </a:prstGeom>
          <a:noFill/>
        </p:spPr>
        <p:txBody>
          <a:bodyPr anchor="ctr"/>
          <a:lstStyle/>
          <a:p>
            <a:pPr algn="r" eaLnBrk="0" hangingPunct="0">
              <a:defRPr/>
            </a:pPr>
            <a:fld id="{8DA85912-6B26-4ACF-BFCA-3FF7B468FF50}" type="slidenum">
              <a:rPr lang="de-DE" altLang="en-US" sz="1200">
                <a:solidFill>
                  <a:schemeClr val="tx1">
                    <a:tint val="75000"/>
                  </a:schemeClr>
                </a:solidFill>
              </a:rPr>
              <a:pPr algn="r" eaLnBrk="0" hangingPunct="0">
                <a:defRPr/>
              </a:pPr>
              <a:t>5</a:t>
            </a:fld>
            <a:endParaRPr lang="de-DE" altLang="en-US" sz="1200">
              <a:solidFill>
                <a:schemeClr val="tx1">
                  <a:tint val="75000"/>
                </a:schemeClr>
              </a:solidFill>
            </a:endParaRPr>
          </a:p>
        </p:txBody>
      </p:sp>
      <p:sp>
        <p:nvSpPr>
          <p:cNvPr id="19" name="Заголовок 1"/>
          <p:cNvSpPr>
            <a:spLocks noGrp="1"/>
          </p:cNvSpPr>
          <p:nvPr>
            <p:ph type="title" idx="4294967295"/>
          </p:nvPr>
        </p:nvSpPr>
        <p:spPr>
          <a:xfrm>
            <a:off x="908160" y="146050"/>
            <a:ext cx="7175500" cy="711200"/>
          </a:xfrm>
        </p:spPr>
        <p:txBody>
          <a:bodyPr>
            <a:noAutofit/>
          </a:bodyPr>
          <a:lstStyle/>
          <a:p>
            <a:r>
              <a:rPr lang="ru-RU" altLang="ru-RU" sz="3200" b="1" dirty="0">
                <a:solidFill>
                  <a:srgbClr val="004B96"/>
                </a:solidFill>
                <a:effectLst>
                  <a:outerShdw blurRad="38100" dist="38100" dir="2700000" algn="tl">
                    <a:srgbClr val="000000">
                      <a:alpha val="43137"/>
                    </a:srgbClr>
                  </a:outerShdw>
                </a:effectLst>
              </a:rPr>
              <a:t>   </a:t>
            </a:r>
            <a:r>
              <a:rPr lang="en-US" sz="3200" b="1" dirty="0">
                <a:solidFill>
                  <a:srgbClr val="004B96"/>
                </a:solidFill>
                <a:effectLst>
                  <a:outerShdw blurRad="38100" dist="38100" dir="2700000" algn="tl">
                    <a:srgbClr val="000000">
                      <a:alpha val="43137"/>
                    </a:srgbClr>
                  </a:outerShdw>
                </a:effectLst>
              </a:rPr>
              <a:t>Rockwell Collins </a:t>
            </a:r>
            <a:endParaRPr lang="ru-RU" altLang="ru-RU" sz="3200" b="1" dirty="0">
              <a:solidFill>
                <a:srgbClr val="004B96"/>
              </a:solidFill>
              <a:effectLst>
                <a:outerShdw blurRad="38100" dist="38100" dir="2700000" algn="tl">
                  <a:srgbClr val="000000">
                    <a:alpha val="43137"/>
                  </a:srgbClr>
                </a:outerShdw>
              </a:effectLst>
            </a:endParaRPr>
          </a:p>
        </p:txBody>
      </p:sp>
      <p:sp>
        <p:nvSpPr>
          <p:cNvPr id="7" name="Заголовок 1"/>
          <p:cNvSpPr txBox="1">
            <a:spLocks/>
          </p:cNvSpPr>
          <p:nvPr/>
        </p:nvSpPr>
        <p:spPr>
          <a:xfrm>
            <a:off x="297520" y="1215431"/>
            <a:ext cx="8548960" cy="1679259"/>
          </a:xfrm>
          <a:prstGeom prst="rect">
            <a:avLst/>
          </a:prstGeom>
        </p:spPr>
        <p:txBody>
          <a:bodyPr anchor="ctr">
            <a:noAutofit/>
          </a:bodyPr>
          <a:lstStyle/>
          <a:p>
            <a:pPr algn="just">
              <a:lnSpc>
                <a:spcPct val="80000"/>
              </a:lnSpc>
            </a:pPr>
            <a:r>
              <a:rPr lang="ru-RU" sz="2400" b="1" dirty="0">
                <a:solidFill>
                  <a:srgbClr val="004B96"/>
                </a:solidFill>
                <a:effectLst>
                  <a:outerShdw blurRad="38100" dist="38100" dir="2700000" algn="tl">
                    <a:srgbClr val="000000">
                      <a:alpha val="43137"/>
                    </a:srgbClr>
                  </a:outerShdw>
                </a:effectLst>
                <a:latin typeface="+mj-lt"/>
                <a:ea typeface="+mj-ea"/>
                <a:cs typeface="+mj-cs"/>
              </a:rPr>
              <a:t>	</a:t>
            </a:r>
            <a:r>
              <a:rPr lang="en-US" sz="2400" b="1" dirty="0">
                <a:solidFill>
                  <a:srgbClr val="004B96"/>
                </a:solidFill>
                <a:effectLst>
                  <a:outerShdw blurRad="38100" dist="38100" dir="2700000" algn="tl">
                    <a:srgbClr val="000000">
                      <a:alpha val="43137"/>
                    </a:srgbClr>
                  </a:outerShdw>
                </a:effectLst>
                <a:latin typeface="+mj-lt"/>
                <a:ea typeface="+mj-ea"/>
                <a:cs typeface="+mj-cs"/>
              </a:rPr>
              <a:t>In 2016, Rockwell Collins received an additional type certificate for the Pro Line Fusion complex as part of the King Air 350 business aviation aircraft. For the first time in the cockpit of a civil aviation aircraft, a primary flight display (PFD) with a touch screen was used</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pic>
        <p:nvPicPr>
          <p:cNvPr id="6" name="Рисунок 5" descr="R_C TS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849" y="2894690"/>
            <a:ext cx="4812879" cy="2824210"/>
          </a:xfrm>
          <a:prstGeom prst="rect">
            <a:avLst/>
          </a:prstGeom>
          <a:noFill/>
          <a:ln>
            <a:noFill/>
          </a:ln>
        </p:spPr>
      </p:pic>
      <p:pic>
        <p:nvPicPr>
          <p:cNvPr id="8" name="Рисунок 7" descr="R_C TS 3.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8022" y="3489570"/>
            <a:ext cx="4848458" cy="2839970"/>
          </a:xfrm>
          <a:prstGeom prst="rect">
            <a:avLst/>
          </a:prstGeom>
          <a:noFill/>
          <a:ln>
            <a:noFill/>
          </a:ln>
        </p:spPr>
      </p:pic>
    </p:spTree>
    <p:extLst>
      <p:ext uri="{BB962C8B-B14F-4D97-AF65-F5344CB8AC3E}">
        <p14:creationId xmlns:p14="http://schemas.microsoft.com/office/powerpoint/2010/main" val="303122697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17" name="Номер слайда 16"/>
          <p:cNvSpPr txBox="1">
            <a:spLocks noGrp="1"/>
          </p:cNvSpPr>
          <p:nvPr/>
        </p:nvSpPr>
        <p:spPr>
          <a:xfrm>
            <a:off x="6553200" y="6356350"/>
            <a:ext cx="2133600" cy="365125"/>
          </a:xfrm>
          <a:prstGeom prst="rect">
            <a:avLst/>
          </a:prstGeom>
          <a:noFill/>
        </p:spPr>
        <p:txBody>
          <a:bodyPr anchor="ctr"/>
          <a:lstStyle/>
          <a:p>
            <a:pPr algn="r" eaLnBrk="0" hangingPunct="0">
              <a:defRPr/>
            </a:pPr>
            <a:fld id="{8DA85912-6B26-4ACF-BFCA-3FF7B468FF50}" type="slidenum">
              <a:rPr lang="de-DE" altLang="en-US" sz="1200">
                <a:solidFill>
                  <a:schemeClr val="tx1">
                    <a:tint val="75000"/>
                  </a:schemeClr>
                </a:solidFill>
              </a:rPr>
              <a:pPr algn="r" eaLnBrk="0" hangingPunct="0">
                <a:defRPr/>
              </a:pPr>
              <a:t>6</a:t>
            </a:fld>
            <a:endParaRPr lang="de-DE" altLang="en-US" sz="1200">
              <a:solidFill>
                <a:schemeClr val="tx1">
                  <a:tint val="75000"/>
                </a:schemeClr>
              </a:solidFill>
            </a:endParaRPr>
          </a:p>
        </p:txBody>
      </p:sp>
      <p:sp>
        <p:nvSpPr>
          <p:cNvPr id="19" name="Заголовок 1"/>
          <p:cNvSpPr>
            <a:spLocks noGrp="1"/>
          </p:cNvSpPr>
          <p:nvPr>
            <p:ph type="title" idx="4294967295"/>
          </p:nvPr>
        </p:nvSpPr>
        <p:spPr>
          <a:xfrm>
            <a:off x="1060820" y="146050"/>
            <a:ext cx="7175500" cy="711200"/>
          </a:xfrm>
        </p:spPr>
        <p:txBody>
          <a:bodyPr>
            <a:noAutofit/>
          </a:body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Gulfstream </a:t>
            </a:r>
            <a:r>
              <a:rPr lang="ru-RU" altLang="ru-RU" sz="3200" b="1" dirty="0">
                <a:solidFill>
                  <a:srgbClr val="004B96"/>
                </a:solidFill>
                <a:effectLst>
                  <a:outerShdw blurRad="38100" dist="38100" dir="2700000" algn="tl">
                    <a:srgbClr val="000000">
                      <a:alpha val="43137"/>
                    </a:srgbClr>
                  </a:outerShdw>
                </a:effectLst>
              </a:rPr>
              <a:t>G500</a:t>
            </a:r>
          </a:p>
        </p:txBody>
      </p:sp>
      <p:sp>
        <p:nvSpPr>
          <p:cNvPr id="7" name="Заголовок 1"/>
          <p:cNvSpPr txBox="1">
            <a:spLocks/>
          </p:cNvSpPr>
          <p:nvPr/>
        </p:nvSpPr>
        <p:spPr>
          <a:xfrm>
            <a:off x="439880" y="986440"/>
            <a:ext cx="8253940" cy="1679259"/>
          </a:xfrm>
          <a:prstGeom prst="rect">
            <a:avLst/>
          </a:prstGeom>
        </p:spPr>
        <p:txBody>
          <a:bodyPr anchor="ctr">
            <a:noAutofit/>
          </a:bodyPr>
          <a:lstStyle/>
          <a:p>
            <a:pPr algn="just"/>
            <a:r>
              <a:rPr lang="ru-RU" sz="2400" b="1" dirty="0">
                <a:solidFill>
                  <a:srgbClr val="004B96"/>
                </a:solidFill>
                <a:effectLst>
                  <a:outerShdw blurRad="38100" dist="38100" dir="2700000" algn="tl">
                    <a:srgbClr val="000000">
                      <a:alpha val="43137"/>
                    </a:srgbClr>
                  </a:outerShdw>
                </a:effectLst>
                <a:latin typeface="+mj-lt"/>
                <a:ea typeface="+mj-ea"/>
                <a:cs typeface="+mj-cs"/>
              </a:rPr>
              <a:t>	</a:t>
            </a:r>
            <a:r>
              <a:rPr lang="en-US" sz="2400" b="1" dirty="0">
                <a:solidFill>
                  <a:srgbClr val="004B96"/>
                </a:solidFill>
                <a:effectLst>
                  <a:outerShdw blurRad="38100" dist="38100" dir="2700000" algn="tl">
                    <a:srgbClr val="000000">
                      <a:alpha val="43137"/>
                    </a:srgbClr>
                  </a:outerShdw>
                </a:effectLst>
                <a:latin typeface="+mj-lt"/>
                <a:ea typeface="+mj-ea"/>
                <a:cs typeface="+mj-cs"/>
              </a:rPr>
              <a:t>The Gulfstream G500 is the only certified aircraft with a fully touchscreen cockpit consisting of eleven touchscreen displays.</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pic>
        <p:nvPicPr>
          <p:cNvPr id="6" name="Рисунок 5" descr="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335" y="2650250"/>
            <a:ext cx="6703855" cy="3984610"/>
          </a:xfrm>
          <a:prstGeom prst="rect">
            <a:avLst/>
          </a:prstGeom>
          <a:noFill/>
          <a:ln>
            <a:noFill/>
          </a:ln>
        </p:spPr>
      </p:pic>
    </p:spTree>
    <p:extLst>
      <p:ext uri="{BB962C8B-B14F-4D97-AF65-F5344CB8AC3E}">
        <p14:creationId xmlns:p14="http://schemas.microsoft.com/office/powerpoint/2010/main" val="341416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4"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7</a:t>
            </a:fld>
            <a:endParaRPr lang="de-DE" altLang="en-US" sz="1200">
              <a:solidFill>
                <a:schemeClr val="tx1">
                  <a:tint val="75000"/>
                </a:schemeClr>
              </a:solidFill>
            </a:endParaRPr>
          </a:p>
        </p:txBody>
      </p:sp>
      <p:pic>
        <p:nvPicPr>
          <p:cNvPr id="8" name="Рисунок 7" descr="Концепт_Общий_2 копия.jpg"/>
          <p:cNvPicPr/>
          <p:nvPr/>
        </p:nvPicPr>
        <p:blipFill>
          <a:blip r:embed="rId5" cstate="print"/>
          <a:stretch>
            <a:fillRect/>
          </a:stretch>
        </p:blipFill>
        <p:spPr>
          <a:xfrm>
            <a:off x="1976780" y="1107320"/>
            <a:ext cx="6488050" cy="5451210"/>
          </a:xfrm>
          <a:prstGeom prst="rect">
            <a:avLst/>
          </a:prstGeom>
        </p:spPr>
      </p:pic>
      <p:sp>
        <p:nvSpPr>
          <p:cNvPr id="12" name="Заголовок 1"/>
          <p:cNvSpPr txBox="1">
            <a:spLocks/>
          </p:cNvSpPr>
          <p:nvPr/>
        </p:nvSpPr>
        <p:spPr bwMode="auto">
          <a:xfrm>
            <a:off x="98449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D</a:t>
            </a:r>
            <a:r>
              <a:rPr lang="en-US" sz="3200" b="1" dirty="0">
                <a:solidFill>
                  <a:srgbClr val="004B96"/>
                </a:solidFill>
                <a:effectLst>
                  <a:outerShdw blurRad="38100" dist="38100" dir="2700000" algn="tl">
                    <a:srgbClr val="000000">
                      <a:alpha val="43137"/>
                    </a:srgbClr>
                  </a:outerShdw>
                </a:effectLst>
              </a:rPr>
              <a:t>emonstrator of the advanced aircraft</a:t>
            </a:r>
            <a:endParaRPr lang="ru-RU" altLang="ru-RU" sz="3200" b="1" dirty="0">
              <a:solidFill>
                <a:srgbClr val="004B96"/>
              </a:solidFill>
              <a:effectLst>
                <a:outerShdw blurRad="38100" dist="38100" dir="2700000" algn="tl">
                  <a:srgbClr val="000000">
                    <a:alpha val="43137"/>
                  </a:srgbClr>
                </a:outerShdw>
              </a:effectLst>
            </a:endParaRPr>
          </a:p>
        </p:txBody>
      </p:sp>
      <p:sp>
        <p:nvSpPr>
          <p:cNvPr id="2" name="Прямоугольник 1"/>
          <p:cNvSpPr/>
          <p:nvPr/>
        </p:nvSpPr>
        <p:spPr>
          <a:xfrm>
            <a:off x="0" y="3886980"/>
            <a:ext cx="4266680" cy="2677656"/>
          </a:xfrm>
          <a:prstGeom prst="rect">
            <a:avLst/>
          </a:prstGeom>
        </p:spPr>
        <p:txBody>
          <a:bodyPr wrap="square">
            <a:spAutoFit/>
          </a:bodyPr>
          <a:lstStyle/>
          <a:p>
            <a:pPr marL="71120" indent="450215" algn="just">
              <a:spcAft>
                <a:spcPts val="0"/>
              </a:spcAft>
            </a:pPr>
            <a:r>
              <a:rPr lang="en-US" sz="2400" b="1" dirty="0">
                <a:solidFill>
                  <a:srgbClr val="004B96"/>
                </a:solidFill>
                <a:effectLst>
                  <a:outerShdw blurRad="38100" dist="38100" dir="2700000" algn="tl">
                    <a:srgbClr val="000000">
                      <a:alpha val="43137"/>
                    </a:srgbClr>
                  </a:outerShdw>
                </a:effectLst>
                <a:latin typeface="+mj-lt"/>
                <a:ea typeface="+mj-ea"/>
                <a:cs typeface="+mj-cs"/>
              </a:rPr>
              <a:t>A demonstrator of the advanced aircraft based on touch displays was developed on basis of the current research and trends analysis, as well as regulatory documentation in the respective field.</a:t>
            </a:r>
            <a:endParaRPr lang="ru-RU" sz="2400" b="1" dirty="0">
              <a:solidFill>
                <a:srgbClr val="004B96"/>
              </a:solidFill>
              <a:effectLst>
                <a:outerShdw blurRad="38100" dist="38100" dir="2700000" algn="tl">
                  <a:srgbClr val="000000">
                    <a:alpha val="43137"/>
                  </a:srgbClr>
                </a:outerShdw>
              </a:effectLst>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8</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ru-RU" sz="3200" b="1" dirty="0">
                <a:solidFill>
                  <a:srgbClr val="004B96"/>
                </a:solidFill>
                <a:effectLst>
                  <a:outerShdw blurRad="38100" dist="38100" dir="2700000" algn="tl">
                    <a:srgbClr val="000000">
                      <a:alpha val="43137"/>
                    </a:srgbClr>
                  </a:outerShdw>
                </a:effectLst>
              </a:rPr>
              <a:t>Alternative to the overhead panel</a:t>
            </a:r>
            <a:endParaRPr lang="ru-RU" altLang="ru-RU" sz="3200" b="1" dirty="0">
              <a:solidFill>
                <a:srgbClr val="004B96"/>
              </a:solidFill>
              <a:effectLst>
                <a:outerShdw blurRad="38100" dist="38100" dir="2700000" algn="tl">
                  <a:srgbClr val="000000">
                    <a:alpha val="43137"/>
                  </a:srgbClr>
                </a:outerShdw>
              </a:effectLst>
            </a:endParaRPr>
          </a:p>
        </p:txBody>
      </p:sp>
      <p:pic>
        <p:nvPicPr>
          <p:cNvPr id="7" name="Рисунок 6" descr="C:\Users\iigreshnikov\AppData\Local\Microsoft\Windows\INetCache\Content.Word\Потолочные дисплеи.png"/>
          <p:cNvPicPr/>
          <p:nvPr/>
        </p:nvPicPr>
        <p:blipFill>
          <a:blip r:embed="rId4">
            <a:extLst>
              <a:ext uri="{28A0092B-C50C-407E-A947-70E740481C1C}">
                <a14:useLocalDpi xmlns:a14="http://schemas.microsoft.com/office/drawing/2010/main" val="0"/>
              </a:ext>
            </a:extLst>
          </a:blip>
          <a:srcRect/>
          <a:stretch>
            <a:fillRect/>
          </a:stretch>
        </p:blipFill>
        <p:spPr bwMode="auto">
          <a:xfrm>
            <a:off x="1213480" y="1238250"/>
            <a:ext cx="6362590" cy="5164926"/>
          </a:xfrm>
          <a:prstGeom prst="rect">
            <a:avLst/>
          </a:prstGeom>
          <a:noFill/>
          <a:ln>
            <a:noFill/>
          </a:ln>
        </p:spPr>
      </p:pic>
    </p:spTree>
    <p:extLst>
      <p:ext uri="{BB962C8B-B14F-4D97-AF65-F5344CB8AC3E}">
        <p14:creationId xmlns:p14="http://schemas.microsoft.com/office/powerpoint/2010/main" val="419646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Ольчик\Desktop\Слайд А4.png"/>
          <p:cNvPicPr>
            <a:picLocks noChangeAspect="1" noChangeArrowheads="1"/>
          </p:cNvPicPr>
          <p:nvPr/>
        </p:nvPicPr>
        <p:blipFill>
          <a:blip r:embed="rId3" cstate="print"/>
          <a:srcRect/>
          <a:stretch>
            <a:fillRect/>
          </a:stretch>
        </p:blipFill>
        <p:spPr bwMode="auto">
          <a:xfrm>
            <a:off x="-6350" y="0"/>
            <a:ext cx="9150350" cy="6858000"/>
          </a:xfrm>
          <a:prstGeom prst="rect">
            <a:avLst/>
          </a:prstGeom>
          <a:noFill/>
          <a:ln w="9525">
            <a:noFill/>
            <a:miter lim="800000"/>
            <a:headEnd/>
            <a:tailEnd/>
          </a:ln>
        </p:spPr>
      </p:pic>
      <p:sp>
        <p:nvSpPr>
          <p:cNvPr id="6" name="Номер слайда 5"/>
          <p:cNvSpPr txBox="1">
            <a:spLocks noGrp="1"/>
          </p:cNvSpPr>
          <p:nvPr/>
        </p:nvSpPr>
        <p:spPr>
          <a:xfrm>
            <a:off x="6553200" y="6356350"/>
            <a:ext cx="2133600" cy="365125"/>
          </a:xfrm>
          <a:prstGeom prst="rect">
            <a:avLst/>
          </a:prstGeom>
          <a:noFill/>
        </p:spPr>
        <p:txBody>
          <a:bodyPr anchor="ctr"/>
          <a:lstStyle/>
          <a:p>
            <a:pPr algn="r" eaLnBrk="0" hangingPunct="0">
              <a:defRPr/>
            </a:pPr>
            <a:fld id="{E2C2ECAD-F7AC-4299-A282-CCDF8F30F8AC}" type="slidenum">
              <a:rPr lang="de-DE" altLang="en-US" sz="1200">
                <a:solidFill>
                  <a:schemeClr val="tx1">
                    <a:tint val="75000"/>
                  </a:schemeClr>
                </a:solidFill>
              </a:rPr>
              <a:pPr algn="r" eaLnBrk="0" hangingPunct="0">
                <a:defRPr/>
              </a:pPr>
              <a:t>9</a:t>
            </a:fld>
            <a:endParaRPr lang="de-DE" altLang="en-US" sz="1200">
              <a:solidFill>
                <a:schemeClr val="tx1">
                  <a:tint val="75000"/>
                </a:schemeClr>
              </a:solidFill>
            </a:endParaRPr>
          </a:p>
        </p:txBody>
      </p:sp>
      <p:sp>
        <p:nvSpPr>
          <p:cNvPr id="12" name="Заголовок 1"/>
          <p:cNvSpPr txBox="1">
            <a:spLocks/>
          </p:cNvSpPr>
          <p:nvPr/>
        </p:nvSpPr>
        <p:spPr bwMode="auto">
          <a:xfrm>
            <a:off x="907680" y="146050"/>
            <a:ext cx="7175500" cy="71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3200" b="1" dirty="0">
                <a:solidFill>
                  <a:srgbClr val="004B96"/>
                </a:solidFill>
                <a:effectLst>
                  <a:outerShdw blurRad="38100" dist="38100" dir="2700000" algn="tl">
                    <a:srgbClr val="000000">
                      <a:alpha val="43137"/>
                    </a:srgbClr>
                  </a:outerShdw>
                </a:effectLst>
              </a:rPr>
              <a:t>   </a:t>
            </a:r>
            <a:r>
              <a:rPr lang="en-US" altLang="ru-RU" sz="3200" b="1" dirty="0">
                <a:solidFill>
                  <a:srgbClr val="004B96"/>
                </a:solidFill>
                <a:effectLst>
                  <a:outerShdw blurRad="38100" dist="38100" dir="2700000" algn="tl">
                    <a:srgbClr val="000000">
                      <a:alpha val="43137"/>
                    </a:srgbClr>
                  </a:outerShdw>
                </a:effectLst>
              </a:rPr>
              <a:t>Front panel</a:t>
            </a:r>
            <a:endParaRPr lang="ru-RU" altLang="ru-RU" sz="3200" b="1" dirty="0">
              <a:solidFill>
                <a:srgbClr val="004B96"/>
              </a:solidFill>
              <a:effectLst>
                <a:outerShdw blurRad="38100" dist="38100" dir="2700000" algn="tl">
                  <a:srgbClr val="000000">
                    <a:alpha val="43137"/>
                  </a:srgbClr>
                </a:outerShdw>
              </a:effectLst>
            </a:endParaRPr>
          </a:p>
        </p:txBody>
      </p:sp>
      <p:pic>
        <p:nvPicPr>
          <p:cNvPr id="7" name="Рисунок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50" y="2593975"/>
            <a:ext cx="9050892" cy="1634543"/>
          </a:xfrm>
          <a:prstGeom prst="rect">
            <a:avLst/>
          </a:prstGeom>
          <a:noFill/>
          <a:ln>
            <a:noFill/>
          </a:ln>
        </p:spPr>
      </p:pic>
    </p:spTree>
    <p:extLst>
      <p:ext uri="{BB962C8B-B14F-4D97-AF65-F5344CB8AC3E}">
        <p14:creationId xmlns:p14="http://schemas.microsoft.com/office/powerpoint/2010/main" val="11923880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60473</TotalTime>
  <Words>1303</Words>
  <Application>Microsoft Office PowerPoint</Application>
  <PresentationFormat>On-screen Show (4:3)</PresentationFormat>
  <Paragraphs>139</Paragraphs>
  <Slides>17</Slides>
  <Notes>17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Тема Office</vt:lpstr>
      <vt:lpstr>Bitmap Image</vt:lpstr>
      <vt:lpstr>PowerPoint Presentation</vt:lpstr>
      <vt:lpstr>   Introduction</vt:lpstr>
      <vt:lpstr>   Thales Avionics </vt:lpstr>
      <vt:lpstr>   Thales Avionics </vt:lpstr>
      <vt:lpstr>   Rockwell Collins </vt:lpstr>
      <vt:lpstr> Gulfstream G500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EuroAvionics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Prototyping</dc:title>
  <dc:creator>Valentin Zlatomrezhev</dc:creator>
  <cp:lastModifiedBy>Karen Cambridge</cp:lastModifiedBy>
  <cp:revision>3824</cp:revision>
  <cp:lastPrinted>2012-09-06T09:25:30Z</cp:lastPrinted>
  <dcterms:created xsi:type="dcterms:W3CDTF">2003-08-06T11:28:00Z</dcterms:created>
  <dcterms:modified xsi:type="dcterms:W3CDTF">2021-07-14T10:06:27Z</dcterms:modified>
</cp:coreProperties>
</file>